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321" r:id="rId2"/>
    <p:sldId id="285" r:id="rId3"/>
    <p:sldId id="261" r:id="rId4"/>
    <p:sldId id="286" r:id="rId5"/>
    <p:sldId id="300" r:id="rId6"/>
    <p:sldId id="301" r:id="rId7"/>
    <p:sldId id="257" r:id="rId8"/>
    <p:sldId id="288" r:id="rId9"/>
    <p:sldId id="289" r:id="rId10"/>
    <p:sldId id="302" r:id="rId11"/>
    <p:sldId id="310" r:id="rId12"/>
    <p:sldId id="306" r:id="rId13"/>
    <p:sldId id="307" r:id="rId14"/>
    <p:sldId id="291" r:id="rId15"/>
    <p:sldId id="308" r:id="rId16"/>
    <p:sldId id="309" r:id="rId17"/>
    <p:sldId id="315" r:id="rId18"/>
    <p:sldId id="292" r:id="rId19"/>
    <p:sldId id="311" r:id="rId20"/>
    <p:sldId id="312" r:id="rId21"/>
    <p:sldId id="313" r:id="rId22"/>
    <p:sldId id="325" r:id="rId23"/>
    <p:sldId id="266" r:id="rId24"/>
    <p:sldId id="294" r:id="rId25"/>
    <p:sldId id="293" r:id="rId26"/>
    <p:sldId id="319" r:id="rId27"/>
    <p:sldId id="320" r:id="rId28"/>
    <p:sldId id="297" r:id="rId29"/>
    <p:sldId id="314" r:id="rId30"/>
    <p:sldId id="323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7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A3C6"/>
    <a:srgbClr val="0EAADD"/>
    <a:srgbClr val="CE2127"/>
    <a:srgbClr val="64A0B2"/>
    <a:srgbClr val="BDBAB5"/>
    <a:srgbClr val="E59619"/>
    <a:srgbClr val="5985D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102"/>
      </p:cViewPr>
      <p:guideLst>
        <p:guide orient="horz" pos="397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E0A69F-43EF-4F85-8AE9-DFFA2D43A3C3}" type="datetimeFigureOut">
              <a:rPr lang="ko-KR" altLang="en-US" smtClean="0"/>
              <a:t>2022-12-17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D170BB-8371-483C-89C3-85F648DC49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252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3C56E-ADD4-4F59-A04E-3B397B467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8FFF20-A665-4C28-AFAC-DD8F2CA27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9ED45D-0E94-460D-A7C3-1A2095222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2022-12-17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4281AB-A0B4-4A5F-86CD-A2086825E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24508C-173A-4EF3-A272-B1C5B92EB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020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ED393-5071-4232-8CE7-6368370B2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61ED07-37A3-4B5D-870B-8AABF0C2D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E28348-CF96-419A-92C3-BEC1D3FDB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2022-12-17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5B74AD-0C9F-440E-8043-1F066D4D8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C99EE7-A988-42D0-99E0-1C5B54CBB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945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AC3CA9-AF9E-4C6D-BEA8-E399A7CD1A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D59A2A8-98F4-43C3-BF9D-13CDAEFFB1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5B1F37-82A2-489F-8E46-B2EC18B80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2022-12-17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6E1824-651E-4835-A0C9-1DF5220FA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6FDBBB-0802-42E0-B26F-3C46480A2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131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A3A12-3AFF-4BC3-8CEE-220D29A96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2C193E-DB00-4059-BD13-DC15C96EF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50761B-9412-40B7-8CA8-364D0A692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2022-12-17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E09396-DD68-4B6C-B02B-9F7039F7C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94D29A-D552-4771-AEC4-2643BB067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93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966E3-A917-4DA9-A125-CC700CF13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495484-4788-4BD1-A5CE-CA590AA66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3A298B-9A37-45F4-A22E-0A121FF2E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2022-12-17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91A719-20BF-4507-842B-CBF3B7A36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BF2B11-7083-4493-961B-2A1664863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856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9FA89-8254-4B99-A570-1E9EAD347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6EE7B6-851A-48F2-84C2-C8776AC27B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5BE0FA-1FCD-49CB-BEC5-DCD9FAD74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8E71F8-2AAB-47C0-8CA1-CAD970B5D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2022-12-17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BE0CD0-DE94-43C2-87DC-2EFD169EF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21097B-BE22-4BEE-8DA8-9DA06C810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500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291DD4-F5CB-4A44-8975-6592B6F5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23C5F8-E71E-4328-AB33-942101AB0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FA8844-DF25-475B-9597-9DBFB63628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0297E26-97B3-401F-A21B-725FAC453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C970E4-1F8C-449F-9787-9C4CB6F9D1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0A3DCE6-0F00-454D-9524-A38DE4DE9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2022-12-17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C0530C-8FD0-4A3B-84B4-55B815608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50A99EA-B783-4A73-92A9-FD376E9E7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960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A672D1-EA66-4409-8445-EECEB3A82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EBA4C6-8436-4C14-B97D-105844BDB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2022-12-17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6FFBD4-4B9C-440B-9B91-D2829C8C9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A7AD02-403C-4EBE-BBA2-CEAFE9AE4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212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E5C4B2-3A74-45E2-8275-57653D60A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2022-12-17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8DABAB2-6114-47A0-A417-AE54A7D28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6EC5A9-01C9-486A-BD2C-6D780A9A9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6934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64D5E9-F257-4675-83D9-CAABAE80A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F0E2A4-30D6-4F91-8593-3652FFF34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B7F24A-D903-463C-B711-91FD491FD5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DE16FA-28CE-4CCC-881D-7D7B3FBB5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2022-12-17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4F1A39-AADB-421F-B2AD-67957A89F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4C85CA-D034-4348-BB24-65C892350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675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2CE3E5-D246-401A-B4DA-D15E6D5BC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1066400-4EBF-4D23-BCCD-DA6FC6A3AA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740DC9-63F6-4409-AAF3-22111941FD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50E7D3-1143-40E1-8409-68CD9A293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2022-12-17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1DC393-8E64-4F6E-9E06-5C6A45520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8E4A75-8FD8-4CB5-AA1F-3199629BE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981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941F98B-57E9-4EB6-B6C3-C8DD6CAF1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424B17-47FE-42D5-A877-D11F16450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2623BA-7D12-4119-9B74-CB551D886B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704DC-BBA5-4E7D-A421-927FA8A615FD}" type="datetimeFigureOut">
              <a:rPr lang="ko-KR" altLang="en-US" smtClean="0"/>
              <a:t>2022-12-17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47FCEA-FDA3-4D04-A2D0-3308ABF5CC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54153F-36BB-41B3-929C-0A14BC67D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600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B3E6B7A-3A48-8A3E-0B15-2FB3BF3030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10287000" cy="685800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7324A26-B75A-B61C-5515-7E9EDF45CCBC}"/>
              </a:ext>
            </a:extLst>
          </p:cNvPr>
          <p:cNvCxnSpPr>
            <a:cxnSpLocks/>
          </p:cNvCxnSpPr>
          <p:nvPr/>
        </p:nvCxnSpPr>
        <p:spPr>
          <a:xfrm>
            <a:off x="1191491" y="3429000"/>
            <a:ext cx="3777673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6CBBED8-48E6-8A5F-9DCD-B04D66B3AAE8}"/>
              </a:ext>
            </a:extLst>
          </p:cNvPr>
          <p:cNvSpPr txBox="1"/>
          <p:nvPr/>
        </p:nvSpPr>
        <p:spPr>
          <a:xfrm>
            <a:off x="375382" y="1708729"/>
            <a:ext cx="5570756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/>
              <a:t>7</a:t>
            </a:r>
            <a:r>
              <a:rPr lang="ko-KR" altLang="en-US" sz="6600" dirty="0"/>
              <a:t>팀</a:t>
            </a:r>
            <a:r>
              <a:rPr lang="en-US" altLang="ko-KR" sz="6600" dirty="0"/>
              <a:t>_</a:t>
            </a:r>
            <a:r>
              <a:rPr lang="ko-KR" altLang="en-US" sz="6600" dirty="0" err="1"/>
              <a:t>날씨어때</a:t>
            </a:r>
            <a:endParaRPr lang="en-US" altLang="ko-KR" sz="6600" dirty="0"/>
          </a:p>
          <a:p>
            <a:r>
              <a:rPr lang="ko-KR" altLang="en-US" sz="4000" dirty="0"/>
              <a:t>날씨 알림 어플리케이션</a:t>
            </a:r>
          </a:p>
        </p:txBody>
      </p:sp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96E139A7-241C-AE1D-9AC5-98F14E0B7C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716991"/>
              </p:ext>
            </p:extLst>
          </p:nvPr>
        </p:nvGraphicFramePr>
        <p:xfrm>
          <a:off x="1447414" y="3649577"/>
          <a:ext cx="342669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3346">
                  <a:extLst>
                    <a:ext uri="{9D8B030D-6E8A-4147-A177-3AD203B41FA5}">
                      <a16:colId xmlns:a16="http://schemas.microsoft.com/office/drawing/2014/main" val="787414471"/>
                    </a:ext>
                  </a:extLst>
                </a:gridCol>
                <a:gridCol w="1713346">
                  <a:extLst>
                    <a:ext uri="{9D8B030D-6E8A-4147-A177-3AD203B41FA5}">
                      <a16:colId xmlns:a16="http://schemas.microsoft.com/office/drawing/2014/main" val="36176893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지도교수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이형봉</a:t>
                      </a:r>
                      <a:r>
                        <a:rPr lang="ko-KR" altLang="en-US" dirty="0"/>
                        <a:t> 교수님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1578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팀장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김부식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4876085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팀원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전영빈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85784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마지우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550263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신현준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6374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차수진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913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738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EC2E6-B21E-394C-9162-8D6CD2C14500}"/>
              </a:ext>
            </a:extLst>
          </p:cNvPr>
          <p:cNvSpPr txBox="1"/>
          <p:nvPr/>
        </p:nvSpPr>
        <p:spPr>
          <a:xfrm>
            <a:off x="808528" y="266548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/>
              <a:t>크롤링</a:t>
            </a:r>
            <a:endParaRPr lang="ko-KR" altLang="en-US" sz="3200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8A8899-8120-72E5-202A-BCE727ECCA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423" y="1676400"/>
            <a:ext cx="19702467" cy="858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B1CEB9-9763-4ED1-E4E3-0CF9E6DDDF1C}"/>
              </a:ext>
            </a:extLst>
          </p:cNvPr>
          <p:cNvGrpSpPr/>
          <p:nvPr/>
        </p:nvGrpSpPr>
        <p:grpSpPr>
          <a:xfrm>
            <a:off x="1218867" y="1802977"/>
            <a:ext cx="9754264" cy="3730120"/>
            <a:chOff x="1218868" y="2051843"/>
            <a:chExt cx="9754264" cy="3730120"/>
          </a:xfrm>
        </p:grpSpPr>
        <p:pic>
          <p:nvPicPr>
            <p:cNvPr id="2049" name="_x678330600">
              <a:extLst>
                <a:ext uri="{FF2B5EF4-FFF2-40B4-BE49-F238E27FC236}">
                  <a16:creationId xmlns:a16="http://schemas.microsoft.com/office/drawing/2014/main" id="{E82214F4-D440-BCF0-C7F2-DE39483079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8868" y="2051843"/>
              <a:ext cx="9754264" cy="3730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1E26AD6-4DC1-209C-92D5-91B4A1A5C8B8}"/>
                </a:ext>
              </a:extLst>
            </p:cNvPr>
            <p:cNvSpPr/>
            <p:nvPr/>
          </p:nvSpPr>
          <p:spPr>
            <a:xfrm>
              <a:off x="5999017" y="3513566"/>
              <a:ext cx="641927" cy="671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432DD7C4-DE18-6A43-18D9-6C048D87A3E6}"/>
                </a:ext>
              </a:extLst>
            </p:cNvPr>
            <p:cNvSpPr/>
            <p:nvPr/>
          </p:nvSpPr>
          <p:spPr>
            <a:xfrm>
              <a:off x="5609344" y="3607222"/>
              <a:ext cx="973311" cy="48463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9E1BDA5-ABEA-D018-519D-99D711142540}"/>
              </a:ext>
            </a:extLst>
          </p:cNvPr>
          <p:cNvSpPr txBox="1"/>
          <p:nvPr/>
        </p:nvSpPr>
        <p:spPr>
          <a:xfrm>
            <a:off x="2685449" y="5935517"/>
            <a:ext cx="6821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크롤링</a:t>
            </a:r>
            <a:r>
              <a:rPr lang="ko-KR" altLang="en-US" dirty="0"/>
              <a:t> 데이터 자료형을 데이터베이스 테이블의 자료와 맞게 변환</a:t>
            </a:r>
          </a:p>
        </p:txBody>
      </p:sp>
    </p:spTree>
    <p:extLst>
      <p:ext uri="{BB962C8B-B14F-4D97-AF65-F5344CB8AC3E}">
        <p14:creationId xmlns:p14="http://schemas.microsoft.com/office/powerpoint/2010/main" val="308134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EC2E6-B21E-394C-9162-8D6CD2C14500}"/>
              </a:ext>
            </a:extLst>
          </p:cNvPr>
          <p:cNvSpPr txBox="1"/>
          <p:nvPr/>
        </p:nvSpPr>
        <p:spPr>
          <a:xfrm>
            <a:off x="808528" y="26654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데이터베이스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8B0DA9-D535-1A0B-02B7-B9178C60D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528" y="139849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577B7B3-2043-6BCE-365A-80395BB5DEF2}"/>
              </a:ext>
            </a:extLst>
          </p:cNvPr>
          <p:cNvGrpSpPr/>
          <p:nvPr/>
        </p:nvGrpSpPr>
        <p:grpSpPr>
          <a:xfrm>
            <a:off x="518806" y="1647300"/>
            <a:ext cx="6039331" cy="4061012"/>
            <a:chOff x="487223" y="1874762"/>
            <a:chExt cx="6039331" cy="4061012"/>
          </a:xfrm>
        </p:grpSpPr>
        <p:pic>
          <p:nvPicPr>
            <p:cNvPr id="3073" name="_x678190312">
              <a:extLst>
                <a:ext uri="{FF2B5EF4-FFF2-40B4-BE49-F238E27FC236}">
                  <a16:creationId xmlns:a16="http://schemas.microsoft.com/office/drawing/2014/main" id="{0DEDF601-3FF3-841C-57CC-3501BADAFC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223" y="1874762"/>
              <a:ext cx="5090112" cy="4061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4F6FD7A0-995F-53E9-949E-E0923D895E28}"/>
                </a:ext>
              </a:extLst>
            </p:cNvPr>
            <p:cNvSpPr/>
            <p:nvPr/>
          </p:nvSpPr>
          <p:spPr>
            <a:xfrm>
              <a:off x="5820635" y="3543179"/>
              <a:ext cx="705919" cy="48463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5C07B69-6A21-4481-81C6-72FAACB9AAF3}"/>
              </a:ext>
            </a:extLst>
          </p:cNvPr>
          <p:cNvSpPr txBox="1"/>
          <p:nvPr/>
        </p:nvSpPr>
        <p:spPr>
          <a:xfrm>
            <a:off x="2765774" y="5939871"/>
            <a:ext cx="687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초기</a:t>
            </a:r>
            <a:r>
              <a:rPr lang="en-US" altLang="ko-KR" dirty="0"/>
              <a:t> </a:t>
            </a:r>
            <a:r>
              <a:rPr lang="ko-KR" altLang="en-US" dirty="0" err="1"/>
              <a:t>크롤링</a:t>
            </a:r>
            <a:r>
              <a:rPr lang="ko-KR" altLang="en-US" dirty="0"/>
              <a:t> 데이터를 참고하여 데이터베이스 테이블 설계 및 구현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AAA6B13-BCEF-40C2-900E-F087010D2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436" y="977897"/>
            <a:ext cx="4565811" cy="24823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E38B7C0-5D4D-C43B-E7ED-9D70C72218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437" y="3457571"/>
            <a:ext cx="4565810" cy="24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75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EC2E6-B21E-394C-9162-8D6CD2C14500}"/>
              </a:ext>
            </a:extLst>
          </p:cNvPr>
          <p:cNvSpPr txBox="1"/>
          <p:nvPr/>
        </p:nvSpPr>
        <p:spPr>
          <a:xfrm>
            <a:off x="808528" y="26654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데이터베이스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480BD8-AED3-4C4C-9DB2-683FA9FE5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811" y="2530072"/>
            <a:ext cx="5103019" cy="2436376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214B273-DADD-95F4-9CAE-D6E47E19D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79" y="1465572"/>
            <a:ext cx="4019061" cy="4414529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E2E3A9F7-4C8B-E0A7-5633-16149D6FC091}"/>
              </a:ext>
            </a:extLst>
          </p:cNvPr>
          <p:cNvSpPr/>
          <p:nvPr/>
        </p:nvSpPr>
        <p:spPr>
          <a:xfrm>
            <a:off x="5468471" y="3505944"/>
            <a:ext cx="809684" cy="48463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3EA704-1169-126E-018A-E6AC234DCD05}"/>
              </a:ext>
            </a:extLst>
          </p:cNvPr>
          <p:cNvSpPr txBox="1"/>
          <p:nvPr/>
        </p:nvSpPr>
        <p:spPr>
          <a:xfrm>
            <a:off x="4012737" y="5943098"/>
            <a:ext cx="4166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트리거를 이용한 테이블 자동 갱신 구현</a:t>
            </a:r>
          </a:p>
        </p:txBody>
      </p:sp>
    </p:spTree>
    <p:extLst>
      <p:ext uri="{BB962C8B-B14F-4D97-AF65-F5344CB8AC3E}">
        <p14:creationId xmlns:p14="http://schemas.microsoft.com/office/powerpoint/2010/main" val="116745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EC2E6-B21E-394C-9162-8D6CD2C14500}"/>
              </a:ext>
            </a:extLst>
          </p:cNvPr>
          <p:cNvSpPr txBox="1"/>
          <p:nvPr/>
        </p:nvSpPr>
        <p:spPr>
          <a:xfrm>
            <a:off x="808528" y="266548"/>
            <a:ext cx="1518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웹 서버</a:t>
            </a:r>
          </a:p>
        </p:txBody>
      </p:sp>
      <p:pic>
        <p:nvPicPr>
          <p:cNvPr id="2049" name="_x678079800">
            <a:extLst>
              <a:ext uri="{FF2B5EF4-FFF2-40B4-BE49-F238E27FC236}">
                <a16:creationId xmlns:a16="http://schemas.microsoft.com/office/drawing/2014/main" id="{200B3D77-0FF5-4285-C940-13C96A97F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2110728"/>
            <a:ext cx="6867511" cy="285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1627E1AF-FA5B-3622-E9C0-B80E4E412F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764" y="2184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3" name="_x555113800">
            <a:extLst>
              <a:ext uri="{FF2B5EF4-FFF2-40B4-BE49-F238E27FC236}">
                <a16:creationId xmlns:a16="http://schemas.microsoft.com/office/drawing/2014/main" id="{DF18D77B-48CE-E1FA-305C-D6678D519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943" y="1791818"/>
            <a:ext cx="4914957" cy="370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269ACB-B0C3-3EB1-9D14-AD3A588DBB74}"/>
              </a:ext>
            </a:extLst>
          </p:cNvPr>
          <p:cNvSpPr txBox="1"/>
          <p:nvPr/>
        </p:nvSpPr>
        <p:spPr>
          <a:xfrm>
            <a:off x="4272424" y="5948278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웹 서버와 데이터베이스 서버 연결</a:t>
            </a:r>
          </a:p>
        </p:txBody>
      </p:sp>
    </p:spTree>
    <p:extLst>
      <p:ext uri="{BB962C8B-B14F-4D97-AF65-F5344CB8AC3E}">
        <p14:creationId xmlns:p14="http://schemas.microsoft.com/office/powerpoint/2010/main" val="341093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EC2E6-B21E-394C-9162-8D6CD2C14500}"/>
              </a:ext>
            </a:extLst>
          </p:cNvPr>
          <p:cNvSpPr txBox="1"/>
          <p:nvPr/>
        </p:nvSpPr>
        <p:spPr>
          <a:xfrm>
            <a:off x="808528" y="266548"/>
            <a:ext cx="1518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웹 서버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D1716E-0FBB-CAFC-911E-1C91CDBE11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7694" y="177722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8" name="_x560903712">
            <a:extLst>
              <a:ext uri="{FF2B5EF4-FFF2-40B4-BE49-F238E27FC236}">
                <a16:creationId xmlns:a16="http://schemas.microsoft.com/office/drawing/2014/main" id="{0A1ABB7D-BFC2-63FD-EA7D-6514DA04C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819" y="2005820"/>
            <a:ext cx="9744357" cy="233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560904216">
            <a:extLst>
              <a:ext uri="{FF2B5EF4-FFF2-40B4-BE49-F238E27FC236}">
                <a16:creationId xmlns:a16="http://schemas.microsoft.com/office/drawing/2014/main" id="{48F18DAC-0CF1-1544-49C5-97B70DA6F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819" y="4454434"/>
            <a:ext cx="9744357" cy="91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D06224-BFA2-FF7A-55D0-829A396682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0894" y="103314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034736-5400-CE00-41EC-9063EADF771B}"/>
              </a:ext>
            </a:extLst>
          </p:cNvPr>
          <p:cNvSpPr txBox="1"/>
          <p:nvPr/>
        </p:nvSpPr>
        <p:spPr>
          <a:xfrm>
            <a:off x="3262532" y="5926694"/>
            <a:ext cx="5666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크롤링</a:t>
            </a:r>
            <a:r>
              <a:rPr lang="ko-KR" altLang="en-US" dirty="0"/>
              <a:t> 시 기존 데이터와 비교해 변동된 데이터만 갱신</a:t>
            </a:r>
          </a:p>
        </p:txBody>
      </p:sp>
    </p:spTree>
    <p:extLst>
      <p:ext uri="{BB962C8B-B14F-4D97-AF65-F5344CB8AC3E}">
        <p14:creationId xmlns:p14="http://schemas.microsoft.com/office/powerpoint/2010/main" val="119563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EC2E6-B21E-394C-9162-8D6CD2C14500}"/>
              </a:ext>
            </a:extLst>
          </p:cNvPr>
          <p:cNvSpPr txBox="1"/>
          <p:nvPr/>
        </p:nvSpPr>
        <p:spPr>
          <a:xfrm>
            <a:off x="808528" y="266548"/>
            <a:ext cx="1518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웹 서버</a:t>
            </a:r>
          </a:p>
        </p:txBody>
      </p:sp>
      <p:pic>
        <p:nvPicPr>
          <p:cNvPr id="3073" name="_x555116464">
            <a:extLst>
              <a:ext uri="{FF2B5EF4-FFF2-40B4-BE49-F238E27FC236}">
                <a16:creationId xmlns:a16="http://schemas.microsoft.com/office/drawing/2014/main" id="{E651CA4D-F2D0-0BF2-128C-580A22510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435" y="1232649"/>
            <a:ext cx="7269129" cy="439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CC13D8-5751-E819-1CDC-2DD4DC465F3D}"/>
              </a:ext>
            </a:extLst>
          </p:cNvPr>
          <p:cNvSpPr txBox="1"/>
          <p:nvPr/>
        </p:nvSpPr>
        <p:spPr>
          <a:xfrm>
            <a:off x="5253460" y="593939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옷 추천 리스트</a:t>
            </a:r>
          </a:p>
        </p:txBody>
      </p:sp>
    </p:spTree>
    <p:extLst>
      <p:ext uri="{BB962C8B-B14F-4D97-AF65-F5344CB8AC3E}">
        <p14:creationId xmlns:p14="http://schemas.microsoft.com/office/powerpoint/2010/main" val="384198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EC2E6-B21E-394C-9162-8D6CD2C14500}"/>
              </a:ext>
            </a:extLst>
          </p:cNvPr>
          <p:cNvSpPr txBox="1"/>
          <p:nvPr/>
        </p:nvSpPr>
        <p:spPr>
          <a:xfrm>
            <a:off x="808528" y="266548"/>
            <a:ext cx="1518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웹 서버</a:t>
            </a:r>
          </a:p>
        </p:txBody>
      </p:sp>
      <p:pic>
        <p:nvPicPr>
          <p:cNvPr id="4097" name="_x558049928">
            <a:extLst>
              <a:ext uri="{FF2B5EF4-FFF2-40B4-BE49-F238E27FC236}">
                <a16:creationId xmlns:a16="http://schemas.microsoft.com/office/drawing/2014/main" id="{2A74C30E-650C-43A2-49DB-E67B581F3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101" y="1698110"/>
            <a:ext cx="4985349" cy="381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AA14C1-52E0-D4F0-7FF1-E2EF786B2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552" y="1698107"/>
            <a:ext cx="5503604" cy="3819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600E4D-66A6-D833-A6CC-7C7334638008}"/>
              </a:ext>
            </a:extLst>
          </p:cNvPr>
          <p:cNvSpPr txBox="1"/>
          <p:nvPr/>
        </p:nvSpPr>
        <p:spPr>
          <a:xfrm>
            <a:off x="2464966" y="5939393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옷 차림 </a:t>
            </a:r>
            <a:r>
              <a:rPr lang="ko-KR" altLang="en-US"/>
              <a:t>추천 기준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42E767-ED16-0F20-6EF6-B4223AB4698A}"/>
              </a:ext>
            </a:extLst>
          </p:cNvPr>
          <p:cNvSpPr txBox="1"/>
          <p:nvPr/>
        </p:nvSpPr>
        <p:spPr>
          <a:xfrm>
            <a:off x="7377756" y="5939393"/>
            <a:ext cx="324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랜덤 데이터 추출 및 중복 제거</a:t>
            </a:r>
          </a:p>
        </p:txBody>
      </p:sp>
    </p:spTree>
    <p:extLst>
      <p:ext uri="{BB962C8B-B14F-4D97-AF65-F5344CB8AC3E}">
        <p14:creationId xmlns:p14="http://schemas.microsoft.com/office/powerpoint/2010/main" val="95201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EC2E6-B21E-394C-9162-8D6CD2C14500}"/>
              </a:ext>
            </a:extLst>
          </p:cNvPr>
          <p:cNvSpPr txBox="1"/>
          <p:nvPr/>
        </p:nvSpPr>
        <p:spPr>
          <a:xfrm>
            <a:off x="808528" y="266548"/>
            <a:ext cx="1518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웹 서버</a:t>
            </a:r>
          </a:p>
        </p:txBody>
      </p:sp>
      <p:pic>
        <p:nvPicPr>
          <p:cNvPr id="5121" name="_x680895768">
            <a:extLst>
              <a:ext uri="{FF2B5EF4-FFF2-40B4-BE49-F238E27FC236}">
                <a16:creationId xmlns:a16="http://schemas.microsoft.com/office/drawing/2014/main" id="{5AF8681A-CEF9-6CDD-0E4A-3F5F846F6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774" y="1434902"/>
            <a:ext cx="8520402" cy="437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8868F7-BD79-1C4C-907B-E2D3E9F6C6AE}"/>
              </a:ext>
            </a:extLst>
          </p:cNvPr>
          <p:cNvSpPr txBox="1"/>
          <p:nvPr/>
        </p:nvSpPr>
        <p:spPr>
          <a:xfrm>
            <a:off x="3708167" y="5939393"/>
            <a:ext cx="4487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DB</a:t>
            </a:r>
            <a:r>
              <a:rPr lang="ko-KR" altLang="en-US" dirty="0"/>
              <a:t>와 어플리케이션 간 데이터 송수신 확인</a:t>
            </a:r>
          </a:p>
        </p:txBody>
      </p:sp>
    </p:spTree>
    <p:extLst>
      <p:ext uri="{BB962C8B-B14F-4D97-AF65-F5344CB8AC3E}">
        <p14:creationId xmlns:p14="http://schemas.microsoft.com/office/powerpoint/2010/main" val="75283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EC2E6-B21E-394C-9162-8D6CD2C14500}"/>
              </a:ext>
            </a:extLst>
          </p:cNvPr>
          <p:cNvSpPr txBox="1"/>
          <p:nvPr/>
        </p:nvSpPr>
        <p:spPr>
          <a:xfrm>
            <a:off x="808528" y="26654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어플리케이션</a:t>
            </a:r>
          </a:p>
        </p:txBody>
      </p:sp>
      <p:pic>
        <p:nvPicPr>
          <p:cNvPr id="3" name="_x336175792">
            <a:extLst>
              <a:ext uri="{FF2B5EF4-FFF2-40B4-BE49-F238E27FC236}">
                <a16:creationId xmlns:a16="http://schemas.microsoft.com/office/drawing/2014/main" id="{E4DDE024-F103-EDC1-BB6E-77C0A1842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535" y="1104476"/>
            <a:ext cx="5053729" cy="533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5DAAF4D-22FD-FECF-8A14-91755CCCEB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464" y="1104476"/>
            <a:ext cx="3295650" cy="533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3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EC2E6-B21E-394C-9162-8D6CD2C14500}"/>
              </a:ext>
            </a:extLst>
          </p:cNvPr>
          <p:cNvSpPr txBox="1"/>
          <p:nvPr/>
        </p:nvSpPr>
        <p:spPr>
          <a:xfrm>
            <a:off x="808528" y="26654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어플리케이션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28B8FF-0DE5-B6B2-6C04-6E4428C311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119" y="1587500"/>
            <a:ext cx="13444755" cy="658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336177160">
            <a:extLst>
              <a:ext uri="{FF2B5EF4-FFF2-40B4-BE49-F238E27FC236}">
                <a16:creationId xmlns:a16="http://schemas.microsoft.com/office/drawing/2014/main" id="{45FF7D77-CC2C-60CA-2CA7-6C1F15349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3" y="1793478"/>
            <a:ext cx="4062314" cy="335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 descr="텍스트이(가) 표시된 사진">
            <a:extLst>
              <a:ext uri="{FF2B5EF4-FFF2-40B4-BE49-F238E27FC236}">
                <a16:creationId xmlns:a16="http://schemas.microsoft.com/office/drawing/2014/main" id="{3BE4B249-6E6F-60E7-83B2-C3DCDDC93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716" y="1793479"/>
            <a:ext cx="4062730" cy="33527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1F897D-0E6F-6DD7-D852-8163AE71483B}"/>
              </a:ext>
            </a:extLst>
          </p:cNvPr>
          <p:cNvSpPr txBox="1"/>
          <p:nvPr/>
        </p:nvSpPr>
        <p:spPr>
          <a:xfrm>
            <a:off x="879119" y="5939393"/>
            <a:ext cx="5089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플로팅</a:t>
            </a:r>
            <a:r>
              <a:rPr lang="ko-KR" altLang="en-US" dirty="0"/>
              <a:t> 버튼 클릭 시 위도 경도 갱신 및 주소 변환</a:t>
            </a: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F2B947E6-2058-5B3E-6A81-46010FE709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101" y="1122125"/>
            <a:ext cx="4062315" cy="520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3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DDA2FD2-0A9E-4550-AC70-1A06C7F8F418}"/>
              </a:ext>
            </a:extLst>
          </p:cNvPr>
          <p:cNvCxnSpPr/>
          <p:nvPr/>
        </p:nvCxnSpPr>
        <p:spPr>
          <a:xfrm>
            <a:off x="0" y="1122947"/>
            <a:ext cx="6096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3A0CF5D-0A5E-46CF-8F7E-B34A1541D1A4}"/>
              </a:ext>
            </a:extLst>
          </p:cNvPr>
          <p:cNvSpPr txBox="1"/>
          <p:nvPr/>
        </p:nvSpPr>
        <p:spPr>
          <a:xfrm>
            <a:off x="272716" y="299864"/>
            <a:ext cx="803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/>
              <a:t>목차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7F1735D-0DB8-9B68-9CD7-5872992DE42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22DA28BF-12A5-9F9A-4CDA-1892E837D8B5}"/>
              </a:ext>
            </a:extLst>
          </p:cNvPr>
          <p:cNvSpPr/>
          <p:nvPr/>
        </p:nvSpPr>
        <p:spPr>
          <a:xfrm>
            <a:off x="7693546" y="5689870"/>
            <a:ext cx="2880459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4AB2B741-B41B-B7EE-C801-91B267A2FF25}"/>
              </a:ext>
            </a:extLst>
          </p:cNvPr>
          <p:cNvGrpSpPr/>
          <p:nvPr/>
        </p:nvGrpSpPr>
        <p:grpSpPr>
          <a:xfrm>
            <a:off x="1270918" y="1665244"/>
            <a:ext cx="1996907" cy="1204470"/>
            <a:chOff x="873760" y="2564953"/>
            <a:chExt cx="1996907" cy="1204470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57EAF234-70E6-7ED7-9769-B17CEAB9E3DC}"/>
                </a:ext>
              </a:extLst>
            </p:cNvPr>
            <p:cNvGrpSpPr/>
            <p:nvPr/>
          </p:nvGrpSpPr>
          <p:grpSpPr>
            <a:xfrm>
              <a:off x="873760" y="2564953"/>
              <a:ext cx="1596491" cy="523220"/>
              <a:chOff x="873760" y="2564953"/>
              <a:chExt cx="1596491" cy="523220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9C6697C-603D-4CB6-CDEE-CFD5A855B867}"/>
                  </a:ext>
                </a:extLst>
              </p:cNvPr>
              <p:cNvSpPr txBox="1"/>
              <p:nvPr/>
            </p:nvSpPr>
            <p:spPr>
              <a:xfrm>
                <a:off x="873760" y="2611119"/>
                <a:ext cx="4443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/>
                  <a:t>01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EEF64E9-9472-003F-1096-3567B3BA8118}"/>
                  </a:ext>
                </a:extLst>
              </p:cNvPr>
              <p:cNvSpPr txBox="1"/>
              <p:nvPr/>
            </p:nvSpPr>
            <p:spPr>
              <a:xfrm>
                <a:off x="1567440" y="2564953"/>
                <a:ext cx="902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dirty="0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개요</a:t>
                </a: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782830A-9999-CE10-941A-D5629BEC2762}"/>
                </a:ext>
              </a:extLst>
            </p:cNvPr>
            <p:cNvSpPr txBox="1"/>
            <p:nvPr/>
          </p:nvSpPr>
          <p:spPr>
            <a:xfrm>
              <a:off x="1561975" y="3030759"/>
              <a:ext cx="130869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9388" indent="-179388">
                <a:buFont typeface="Wingdings" panose="05000000000000000000" pitchFamily="2" charset="2"/>
                <a:buChar char="§"/>
              </a:pPr>
              <a:r>
                <a:rPr lang="ko-KR" altLang="en-US" sz="1400" dirty="0"/>
                <a:t>개발동기</a:t>
              </a:r>
              <a:endParaRPr lang="en-US" altLang="ko-KR" sz="1400" dirty="0"/>
            </a:p>
            <a:p>
              <a:pPr marL="179388" indent="-179388">
                <a:buFont typeface="Wingdings" panose="05000000000000000000" pitchFamily="2" charset="2"/>
                <a:buChar char="§"/>
              </a:pPr>
              <a:r>
                <a:rPr lang="ko-KR" altLang="en-US" sz="1400" dirty="0"/>
                <a:t>시스템 구성</a:t>
              </a:r>
              <a:endParaRPr lang="en-US" altLang="ko-KR" sz="1400" dirty="0"/>
            </a:p>
            <a:p>
              <a:pPr marL="179388" indent="-179388">
                <a:buFont typeface="Wingdings" panose="05000000000000000000" pitchFamily="2" charset="2"/>
                <a:buChar char="§"/>
              </a:pPr>
              <a:r>
                <a:rPr lang="ko-KR" altLang="en-US" sz="1400" dirty="0"/>
                <a:t>역할 분배</a:t>
              </a:r>
              <a:endParaRPr lang="en-US" altLang="ko-KR" sz="1400" dirty="0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D2A8D1D-FA1A-F829-B982-E34ED4A7A0FB}"/>
              </a:ext>
            </a:extLst>
          </p:cNvPr>
          <p:cNvGrpSpPr/>
          <p:nvPr/>
        </p:nvGrpSpPr>
        <p:grpSpPr>
          <a:xfrm>
            <a:off x="1270918" y="2889369"/>
            <a:ext cx="2926984" cy="1635357"/>
            <a:chOff x="873760" y="2564953"/>
            <a:chExt cx="2926984" cy="1635357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A18D0932-5329-C0D4-D675-D14E0C015AEF}"/>
                </a:ext>
              </a:extLst>
            </p:cNvPr>
            <p:cNvGrpSpPr/>
            <p:nvPr/>
          </p:nvGrpSpPr>
          <p:grpSpPr>
            <a:xfrm>
              <a:off x="873760" y="2564953"/>
              <a:ext cx="2926984" cy="523220"/>
              <a:chOff x="873760" y="2564953"/>
              <a:chExt cx="2926984" cy="523220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FC2ECF0-F8E5-5558-CEBF-3D60FDAA4149}"/>
                  </a:ext>
                </a:extLst>
              </p:cNvPr>
              <p:cNvSpPr txBox="1"/>
              <p:nvPr/>
            </p:nvSpPr>
            <p:spPr>
              <a:xfrm>
                <a:off x="873760" y="2611119"/>
                <a:ext cx="4443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/>
                  <a:t>02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C407601-AD45-D546-BF2A-9F91784E902B}"/>
                  </a:ext>
                </a:extLst>
              </p:cNvPr>
              <p:cNvSpPr txBox="1"/>
              <p:nvPr/>
            </p:nvSpPr>
            <p:spPr>
              <a:xfrm>
                <a:off x="1567440" y="2564953"/>
                <a:ext cx="223330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dirty="0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설계 및 구현</a:t>
                </a: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3151CBC-85B5-9F91-B71C-07C437A38B70}"/>
                </a:ext>
              </a:extLst>
            </p:cNvPr>
            <p:cNvSpPr txBox="1"/>
            <p:nvPr/>
          </p:nvSpPr>
          <p:spPr>
            <a:xfrm>
              <a:off x="1561975" y="3030759"/>
              <a:ext cx="1712648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9388" indent="-179388">
                <a:buFont typeface="Wingdings" panose="05000000000000000000" pitchFamily="2" charset="2"/>
                <a:buChar char="§"/>
              </a:pPr>
              <a:r>
                <a:rPr lang="ko-KR" altLang="en-US" sz="1400" dirty="0"/>
                <a:t>전체 시스템 개요</a:t>
              </a:r>
              <a:endParaRPr lang="en-US" altLang="ko-KR" sz="1400" dirty="0"/>
            </a:p>
            <a:p>
              <a:pPr marL="179388" indent="-179388">
                <a:buFont typeface="Wingdings" panose="05000000000000000000" pitchFamily="2" charset="2"/>
                <a:buChar char="§"/>
              </a:pPr>
              <a:r>
                <a:rPr lang="ko-KR" altLang="en-US" sz="1400" dirty="0" err="1"/>
                <a:t>크롤링</a:t>
              </a:r>
              <a:endParaRPr lang="en-US" altLang="ko-KR" sz="1400" dirty="0"/>
            </a:p>
            <a:p>
              <a:pPr marL="179388" indent="-179388">
                <a:buFont typeface="Wingdings" panose="05000000000000000000" pitchFamily="2" charset="2"/>
                <a:buChar char="§"/>
              </a:pPr>
              <a:r>
                <a:rPr lang="ko-KR" altLang="en-US" sz="1400" dirty="0"/>
                <a:t>웹 서버</a:t>
              </a:r>
              <a:endParaRPr lang="en-US" altLang="ko-KR" sz="1400" dirty="0"/>
            </a:p>
            <a:p>
              <a:pPr marL="179388" indent="-179388">
                <a:buFont typeface="Wingdings" panose="05000000000000000000" pitchFamily="2" charset="2"/>
                <a:buChar char="§"/>
              </a:pPr>
              <a:r>
                <a:rPr lang="ko-KR" altLang="en-US" sz="1400" dirty="0"/>
                <a:t>데이터베이스</a:t>
              </a:r>
              <a:endParaRPr lang="en-US" altLang="ko-KR" sz="1400" dirty="0"/>
            </a:p>
            <a:p>
              <a:pPr marL="179388" indent="-179388">
                <a:buFont typeface="Wingdings" panose="05000000000000000000" pitchFamily="2" charset="2"/>
                <a:buChar char="§"/>
              </a:pPr>
              <a:r>
                <a:rPr lang="ko-KR" altLang="en-US" sz="1400" dirty="0"/>
                <a:t>어플리케이션</a:t>
              </a:r>
              <a:endParaRPr lang="en-US" altLang="ko-KR" sz="1400" dirty="0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D341AC5A-E835-A8EB-A5FF-B18D1D8054E2}"/>
              </a:ext>
            </a:extLst>
          </p:cNvPr>
          <p:cNvGrpSpPr/>
          <p:nvPr/>
        </p:nvGrpSpPr>
        <p:grpSpPr>
          <a:xfrm>
            <a:off x="1270918" y="4514572"/>
            <a:ext cx="1596491" cy="523220"/>
            <a:chOff x="873760" y="2564953"/>
            <a:chExt cx="1596491" cy="52322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85E61C7-91B0-ECDD-C4C3-7610CA8D561F}"/>
                </a:ext>
              </a:extLst>
            </p:cNvPr>
            <p:cNvSpPr txBox="1"/>
            <p:nvPr/>
          </p:nvSpPr>
          <p:spPr>
            <a:xfrm>
              <a:off x="873760" y="2611119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03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097CF02-DE69-987C-CED2-5A8FA70B18E3}"/>
                </a:ext>
              </a:extLst>
            </p:cNvPr>
            <p:cNvSpPr txBox="1"/>
            <p:nvPr/>
          </p:nvSpPr>
          <p:spPr>
            <a:xfrm>
              <a:off x="1567440" y="2564953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시연</a:t>
              </a: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6F46559-F767-6715-EC24-4B55ADEEFE61}"/>
              </a:ext>
            </a:extLst>
          </p:cNvPr>
          <p:cNvGrpSpPr/>
          <p:nvPr/>
        </p:nvGrpSpPr>
        <p:grpSpPr>
          <a:xfrm>
            <a:off x="1270918" y="5102615"/>
            <a:ext cx="1817370" cy="989026"/>
            <a:chOff x="873760" y="2564953"/>
            <a:chExt cx="1817370" cy="989026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3B065BDB-5932-C458-1291-DB1D9F4275FC}"/>
                </a:ext>
              </a:extLst>
            </p:cNvPr>
            <p:cNvGrpSpPr/>
            <p:nvPr/>
          </p:nvGrpSpPr>
          <p:grpSpPr>
            <a:xfrm>
              <a:off x="873760" y="2564953"/>
              <a:ext cx="1596491" cy="523220"/>
              <a:chOff x="873760" y="2564953"/>
              <a:chExt cx="1596491" cy="523220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BB9C0C4-AFFA-7A97-7AFB-83EA901AB62E}"/>
                  </a:ext>
                </a:extLst>
              </p:cNvPr>
              <p:cNvSpPr txBox="1"/>
              <p:nvPr/>
            </p:nvSpPr>
            <p:spPr>
              <a:xfrm>
                <a:off x="873760" y="2611119"/>
                <a:ext cx="4443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/>
                  <a:t>04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B056B3F-49CE-295C-C4A7-D64D7C75003F}"/>
                  </a:ext>
                </a:extLst>
              </p:cNvPr>
              <p:cNvSpPr txBox="1"/>
              <p:nvPr/>
            </p:nvSpPr>
            <p:spPr>
              <a:xfrm>
                <a:off x="1567440" y="2564953"/>
                <a:ext cx="902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dirty="0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평가</a:t>
                </a: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F879009-237F-C509-29D6-E5A0745DF157}"/>
                </a:ext>
              </a:extLst>
            </p:cNvPr>
            <p:cNvSpPr txBox="1"/>
            <p:nvPr/>
          </p:nvSpPr>
          <p:spPr>
            <a:xfrm>
              <a:off x="1561975" y="3030759"/>
              <a:ext cx="11291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9388" indent="-179388">
                <a:buFont typeface="Wingdings" panose="05000000000000000000" pitchFamily="2" charset="2"/>
                <a:buChar char="§"/>
              </a:pPr>
              <a:r>
                <a:rPr lang="ko-KR" altLang="en-US" sz="1400" dirty="0"/>
                <a:t>자체 평가</a:t>
              </a:r>
              <a:endParaRPr lang="en-US" altLang="ko-KR" sz="1400" dirty="0"/>
            </a:p>
            <a:p>
              <a:pPr marL="179388" indent="-179388">
                <a:buFont typeface="Wingdings" panose="05000000000000000000" pitchFamily="2" charset="2"/>
                <a:buChar char="§"/>
              </a:pPr>
              <a:r>
                <a:rPr lang="ko-KR" altLang="en-US" sz="1400" dirty="0"/>
                <a:t>개선 사항</a:t>
              </a:r>
              <a:endParaRPr lang="en-US" altLang="ko-K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8764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EC2E6-B21E-394C-9162-8D6CD2C14500}"/>
              </a:ext>
            </a:extLst>
          </p:cNvPr>
          <p:cNvSpPr txBox="1"/>
          <p:nvPr/>
        </p:nvSpPr>
        <p:spPr>
          <a:xfrm>
            <a:off x="808528" y="26654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어플리케이션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A004653F-A5A2-9E69-5901-6DD5643AE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64" y="1160077"/>
            <a:ext cx="5268060" cy="1914792"/>
          </a:xfrm>
          <a:prstGeom prst="rect">
            <a:avLst/>
          </a:prstGeom>
        </p:spPr>
      </p:pic>
      <p:pic>
        <p:nvPicPr>
          <p:cNvPr id="12" name="그림 11" descr="텍스트, 명판, 스크린샷이(가) 표시된 사진&#10;&#10;자동 생성된 설명">
            <a:extLst>
              <a:ext uri="{FF2B5EF4-FFF2-40B4-BE49-F238E27FC236}">
                <a16:creationId xmlns:a16="http://schemas.microsoft.com/office/drawing/2014/main" id="{0F623362-E016-A105-EC79-AABDAB26F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877" y="1657046"/>
            <a:ext cx="4695238" cy="3200000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B720CCDD-CAEC-72E5-28EA-1AE842179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64" y="3257046"/>
            <a:ext cx="5268060" cy="30516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61FF4E1-D07A-4ADF-C4CA-DE603297A303}"/>
              </a:ext>
            </a:extLst>
          </p:cNvPr>
          <p:cNvSpPr txBox="1"/>
          <p:nvPr/>
        </p:nvSpPr>
        <p:spPr>
          <a:xfrm>
            <a:off x="6937074" y="5913994"/>
            <a:ext cx="326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통신 </a:t>
            </a:r>
            <a:r>
              <a:rPr lang="en-US" altLang="ko-KR" dirty="0"/>
              <a:t>Retrofit</a:t>
            </a:r>
            <a:r>
              <a:rPr lang="ko-KR" altLang="en-US" dirty="0"/>
              <a:t>과 데이터 클래스  </a:t>
            </a:r>
          </a:p>
        </p:txBody>
      </p:sp>
    </p:spTree>
    <p:extLst>
      <p:ext uri="{BB962C8B-B14F-4D97-AF65-F5344CB8AC3E}">
        <p14:creationId xmlns:p14="http://schemas.microsoft.com/office/powerpoint/2010/main" val="329833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EC2E6-B21E-394C-9162-8D6CD2C14500}"/>
              </a:ext>
            </a:extLst>
          </p:cNvPr>
          <p:cNvSpPr txBox="1"/>
          <p:nvPr/>
        </p:nvSpPr>
        <p:spPr>
          <a:xfrm>
            <a:off x="808528" y="26654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어플리케이션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77F4373-BDFF-D7A9-858B-C76FBFC3D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45" y="1104476"/>
            <a:ext cx="5408673" cy="2506108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5BB8D942-6D28-B04F-D945-906A72DE4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624" y="1104478"/>
            <a:ext cx="4561905" cy="25061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AACFA5-329E-5F9A-DF34-28036796BCF3}"/>
              </a:ext>
            </a:extLst>
          </p:cNvPr>
          <p:cNvSpPr txBox="1"/>
          <p:nvPr/>
        </p:nvSpPr>
        <p:spPr>
          <a:xfrm>
            <a:off x="7678624" y="593939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서버와 통신 후 화면 출력</a:t>
            </a: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1C811183-EC63-7700-017E-39D6BFFF45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45" y="3737160"/>
            <a:ext cx="5408673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2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EC2E6-B21E-394C-9162-8D6CD2C14500}"/>
              </a:ext>
            </a:extLst>
          </p:cNvPr>
          <p:cNvSpPr txBox="1"/>
          <p:nvPr/>
        </p:nvSpPr>
        <p:spPr>
          <a:xfrm>
            <a:off x="808528" y="26654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어플리케이션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AB8F10B1-4C53-5317-AB01-D26025D09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78" y="1033150"/>
            <a:ext cx="5432322" cy="5275576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287A21D5-05AA-2E23-3C53-632652BC2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33147"/>
            <a:ext cx="5225515" cy="52755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262B5E-B790-8724-2FB3-B76192143961}"/>
              </a:ext>
            </a:extLst>
          </p:cNvPr>
          <p:cNvSpPr txBox="1"/>
          <p:nvPr/>
        </p:nvSpPr>
        <p:spPr>
          <a:xfrm>
            <a:off x="6096000" y="6363971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날씨 그래프</a:t>
            </a:r>
          </a:p>
        </p:txBody>
      </p:sp>
    </p:spTree>
    <p:extLst>
      <p:ext uri="{BB962C8B-B14F-4D97-AF65-F5344CB8AC3E}">
        <p14:creationId xmlns:p14="http://schemas.microsoft.com/office/powerpoint/2010/main" val="93927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B1723C4-88B7-8A68-19C0-EE627B119CD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673" y="0"/>
            <a:ext cx="10287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1D0FA6F5-1436-4DE3-A7B1-08BB713D8A30}"/>
              </a:ext>
            </a:extLst>
          </p:cNvPr>
          <p:cNvGrpSpPr/>
          <p:nvPr/>
        </p:nvGrpSpPr>
        <p:grpSpPr>
          <a:xfrm>
            <a:off x="457200" y="552892"/>
            <a:ext cx="4529470" cy="2125877"/>
            <a:chOff x="457200" y="552892"/>
            <a:chExt cx="4529470" cy="212587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BD0E78-639A-45CA-B7DC-4A43C56FAFB7}"/>
                </a:ext>
              </a:extLst>
            </p:cNvPr>
            <p:cNvSpPr/>
            <p:nvPr/>
          </p:nvSpPr>
          <p:spPr>
            <a:xfrm>
              <a:off x="609600" y="705292"/>
              <a:ext cx="4377070" cy="1973477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80859E7-8D79-49AA-AC3F-E7D6C60609CF}"/>
                </a:ext>
              </a:extLst>
            </p:cNvPr>
            <p:cNvSpPr/>
            <p:nvPr/>
          </p:nvSpPr>
          <p:spPr>
            <a:xfrm>
              <a:off x="457200" y="552892"/>
              <a:ext cx="4377070" cy="1973477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40F622C-C091-473F-9137-1655DF17C8CF}"/>
                </a:ext>
              </a:extLst>
            </p:cNvPr>
            <p:cNvSpPr txBox="1"/>
            <p:nvPr/>
          </p:nvSpPr>
          <p:spPr>
            <a:xfrm>
              <a:off x="776177" y="868325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Part 3. 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EB4346-9DA4-49BC-8B0D-7F47010F7D02}"/>
                </a:ext>
              </a:extLst>
            </p:cNvPr>
            <p:cNvSpPr txBox="1"/>
            <p:nvPr/>
          </p:nvSpPr>
          <p:spPr>
            <a:xfrm>
              <a:off x="776177" y="1473735"/>
              <a:ext cx="10310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>
                  <a:solidFill>
                    <a:schemeClr val="bg1"/>
                  </a:solidFill>
                </a:rPr>
                <a:t>시연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97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EC2E6-B21E-394C-9162-8D6CD2C14500}"/>
              </a:ext>
            </a:extLst>
          </p:cNvPr>
          <p:cNvSpPr txBox="1"/>
          <p:nvPr/>
        </p:nvSpPr>
        <p:spPr>
          <a:xfrm>
            <a:off x="808528" y="26654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시연</a:t>
            </a:r>
          </a:p>
        </p:txBody>
      </p:sp>
      <p:pic>
        <p:nvPicPr>
          <p:cNvPr id="3" name="20221217_135116">
            <a:hlinkClick r:id="" action="ppaction://media"/>
            <a:extLst>
              <a:ext uri="{FF2B5EF4-FFF2-40B4-BE49-F238E27FC236}">
                <a16:creationId xmlns:a16="http://schemas.microsoft.com/office/drawing/2014/main" id="{E5DA9E13-C5C6-E5D6-F21B-C18C5CB21C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7187" y="558935"/>
            <a:ext cx="3857625" cy="588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6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3CABE0B-718D-DDFF-5469-2069DE277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AF822EE-C9F2-4843-9CFA-44084ABB42B3}"/>
              </a:ext>
            </a:extLst>
          </p:cNvPr>
          <p:cNvGrpSpPr/>
          <p:nvPr/>
        </p:nvGrpSpPr>
        <p:grpSpPr>
          <a:xfrm>
            <a:off x="6794204" y="4051004"/>
            <a:ext cx="4529470" cy="2125877"/>
            <a:chOff x="457200" y="552892"/>
            <a:chExt cx="4529470" cy="212587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CB2C05D-68F7-4915-97E9-60BD3D0155D8}"/>
                </a:ext>
              </a:extLst>
            </p:cNvPr>
            <p:cNvSpPr/>
            <p:nvPr/>
          </p:nvSpPr>
          <p:spPr>
            <a:xfrm>
              <a:off x="609600" y="705292"/>
              <a:ext cx="4377070" cy="1973477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F35C3CF-DD27-4C3E-B614-725CF6CEBB93}"/>
                </a:ext>
              </a:extLst>
            </p:cNvPr>
            <p:cNvSpPr/>
            <p:nvPr/>
          </p:nvSpPr>
          <p:spPr>
            <a:xfrm>
              <a:off x="457200" y="552892"/>
              <a:ext cx="4377070" cy="1973477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B3512F-DA34-494E-B003-55136E99F0ED}"/>
                </a:ext>
              </a:extLst>
            </p:cNvPr>
            <p:cNvSpPr txBox="1"/>
            <p:nvPr/>
          </p:nvSpPr>
          <p:spPr>
            <a:xfrm>
              <a:off x="776177" y="868325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Part 4. 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DF0372D-EC21-4AAD-B43C-766311F2E6E1}"/>
                </a:ext>
              </a:extLst>
            </p:cNvPr>
            <p:cNvSpPr txBox="1"/>
            <p:nvPr/>
          </p:nvSpPr>
          <p:spPr>
            <a:xfrm>
              <a:off x="776177" y="1473735"/>
              <a:ext cx="10310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>
                  <a:solidFill>
                    <a:schemeClr val="bg1"/>
                  </a:solidFill>
                </a:rPr>
                <a:t>평가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771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4.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EC2E6-B21E-394C-9162-8D6CD2C14500}"/>
              </a:ext>
            </a:extLst>
          </p:cNvPr>
          <p:cNvSpPr txBox="1"/>
          <p:nvPr/>
        </p:nvSpPr>
        <p:spPr>
          <a:xfrm>
            <a:off x="808528" y="266548"/>
            <a:ext cx="3672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평가 </a:t>
            </a:r>
            <a:r>
              <a:rPr lang="en-US" altLang="ko-KR" sz="3200" dirty="0"/>
              <a:t>– </a:t>
            </a:r>
            <a:r>
              <a:rPr lang="ko-KR" altLang="en-US" sz="3200" dirty="0"/>
              <a:t>완료한 목표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5D533-2605-46E9-B823-7B66C66A995B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DC7186-14F3-9F97-23CC-847042886FC4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FADD8D-6F66-B09D-E185-D2C0713C05CB}"/>
              </a:ext>
            </a:extLst>
          </p:cNvPr>
          <p:cNvSpPr/>
          <p:nvPr/>
        </p:nvSpPr>
        <p:spPr>
          <a:xfrm>
            <a:off x="9203900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5349217-5BDE-CC84-7F7C-C7507D1F4338}"/>
              </a:ext>
            </a:extLst>
          </p:cNvPr>
          <p:cNvSpPr/>
          <p:nvPr/>
        </p:nvSpPr>
        <p:spPr>
          <a:xfrm>
            <a:off x="3686783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D2F949-9313-09B0-50F8-5D7D99D27E2D}"/>
              </a:ext>
            </a:extLst>
          </p:cNvPr>
          <p:cNvSpPr/>
          <p:nvPr/>
        </p:nvSpPr>
        <p:spPr>
          <a:xfrm>
            <a:off x="6445341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88203B-A36A-82F4-1CF0-9D45DB609B44}"/>
              </a:ext>
            </a:extLst>
          </p:cNvPr>
          <p:cNvSpPr txBox="1"/>
          <p:nvPr/>
        </p:nvSpPr>
        <p:spPr>
          <a:xfrm>
            <a:off x="1350548" y="2151529"/>
            <a:ext cx="1165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웹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크롤링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2CF171D-7B79-5774-82BE-97E8C156A1CB}"/>
              </a:ext>
            </a:extLst>
          </p:cNvPr>
          <p:cNvSpPr/>
          <p:nvPr/>
        </p:nvSpPr>
        <p:spPr>
          <a:xfrm>
            <a:off x="3686782" y="2036556"/>
            <a:ext cx="2041451" cy="6042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077754-6A1F-123A-3CDF-5310C6D03842}"/>
              </a:ext>
            </a:extLst>
          </p:cNvPr>
          <p:cNvSpPr txBox="1"/>
          <p:nvPr/>
        </p:nvSpPr>
        <p:spPr>
          <a:xfrm>
            <a:off x="4392034" y="2151529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72BC4F-1609-7BA1-F288-14050C672193}"/>
              </a:ext>
            </a:extLst>
          </p:cNvPr>
          <p:cNvSpPr/>
          <p:nvPr/>
        </p:nvSpPr>
        <p:spPr>
          <a:xfrm>
            <a:off x="6445339" y="2036556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DCA649-DA35-6ACF-0318-C28DD3444D11}"/>
              </a:ext>
            </a:extLst>
          </p:cNvPr>
          <p:cNvSpPr txBox="1"/>
          <p:nvPr/>
        </p:nvSpPr>
        <p:spPr>
          <a:xfrm>
            <a:off x="6632023" y="2151529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베이스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AA27CA-522A-8018-CB66-5176986255BB}"/>
              </a:ext>
            </a:extLst>
          </p:cNvPr>
          <p:cNvSpPr/>
          <p:nvPr/>
        </p:nvSpPr>
        <p:spPr>
          <a:xfrm>
            <a:off x="9203896" y="2036556"/>
            <a:ext cx="2041451" cy="604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1B4168-08B9-3CD6-CC65-DFA4778841CC}"/>
              </a:ext>
            </a:extLst>
          </p:cNvPr>
          <p:cNvSpPr txBox="1"/>
          <p:nvPr/>
        </p:nvSpPr>
        <p:spPr>
          <a:xfrm>
            <a:off x="9440058" y="215152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어플리케이션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C4EE50-A290-71AC-8A53-47555496FF49}"/>
              </a:ext>
            </a:extLst>
          </p:cNvPr>
          <p:cNvSpPr txBox="1"/>
          <p:nvPr/>
        </p:nvSpPr>
        <p:spPr>
          <a:xfrm>
            <a:off x="1107502" y="2863894"/>
            <a:ext cx="1682895" cy="1024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지역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요일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날씨 데이터를  추출하여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DB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에 전달 할 수 있다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224914-3748-93BD-C5DA-0CD114E113E0}"/>
              </a:ext>
            </a:extLst>
          </p:cNvPr>
          <p:cNvSpPr txBox="1"/>
          <p:nvPr/>
        </p:nvSpPr>
        <p:spPr>
          <a:xfrm>
            <a:off x="3866059" y="2863894"/>
            <a:ext cx="1682895" cy="167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사용자의 위치 데이터를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DB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에 전달하고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DB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에 저장된 데이터를  어플리케이션에게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전달 할 수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1A4928-A781-2D26-7721-6F8A060EEA14}"/>
              </a:ext>
            </a:extLst>
          </p:cNvPr>
          <p:cNvSpPr txBox="1"/>
          <p:nvPr/>
        </p:nvSpPr>
        <p:spPr>
          <a:xfrm>
            <a:off x="6633113" y="2863894"/>
            <a:ext cx="1682895" cy="167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날씨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옷차림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데이터베이스를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제작하고 웹 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크롤링을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통해 수집한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데이터를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DB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에 저장한다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B20A1E-9299-3387-F8F7-D67A10A8F432}"/>
              </a:ext>
            </a:extLst>
          </p:cNvPr>
          <p:cNvSpPr txBox="1"/>
          <p:nvPr/>
        </p:nvSpPr>
        <p:spPr>
          <a:xfrm>
            <a:off x="9383173" y="2863894"/>
            <a:ext cx="1682895" cy="1993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사용자 위치 정보를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서버에 전달하여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날씨 데이터와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옷 차림 데이터를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사용자에게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제공할 수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092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4.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EC2E6-B21E-394C-9162-8D6CD2C14500}"/>
              </a:ext>
            </a:extLst>
          </p:cNvPr>
          <p:cNvSpPr txBox="1"/>
          <p:nvPr/>
        </p:nvSpPr>
        <p:spPr>
          <a:xfrm>
            <a:off x="808528" y="266548"/>
            <a:ext cx="4903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평가 </a:t>
            </a:r>
            <a:r>
              <a:rPr lang="en-US" altLang="ko-KR" sz="3200" dirty="0"/>
              <a:t>– </a:t>
            </a:r>
            <a:r>
              <a:rPr lang="ko-KR" altLang="en-US" sz="3200" dirty="0"/>
              <a:t>완료하지 못한 목표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B1E0189-8930-6564-DCC3-C9708542CA68}"/>
              </a:ext>
            </a:extLst>
          </p:cNvPr>
          <p:cNvCxnSpPr>
            <a:cxnSpLocks/>
          </p:cNvCxnSpPr>
          <p:nvPr/>
        </p:nvCxnSpPr>
        <p:spPr>
          <a:xfrm>
            <a:off x="1483360" y="3159760"/>
            <a:ext cx="10708640" cy="0"/>
          </a:xfrm>
          <a:prstGeom prst="line">
            <a:avLst/>
          </a:prstGeom>
          <a:ln w="9525">
            <a:solidFill>
              <a:srgbClr val="1FA3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F1E0944-28FB-B632-FD37-901B78928CA4}"/>
              </a:ext>
            </a:extLst>
          </p:cNvPr>
          <p:cNvCxnSpPr>
            <a:cxnSpLocks/>
          </p:cNvCxnSpPr>
          <p:nvPr/>
        </p:nvCxnSpPr>
        <p:spPr>
          <a:xfrm>
            <a:off x="1483360" y="4723702"/>
            <a:ext cx="10708640" cy="0"/>
          </a:xfrm>
          <a:prstGeom prst="line">
            <a:avLst/>
          </a:prstGeom>
          <a:ln w="9525">
            <a:solidFill>
              <a:srgbClr val="1FA3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8F74609D-63AB-94FC-7CC6-87BA93EDD8D7}"/>
              </a:ext>
            </a:extLst>
          </p:cNvPr>
          <p:cNvGrpSpPr/>
          <p:nvPr/>
        </p:nvGrpSpPr>
        <p:grpSpPr>
          <a:xfrm>
            <a:off x="1521112" y="1513659"/>
            <a:ext cx="9397900" cy="1202045"/>
            <a:chOff x="1537048" y="1513659"/>
            <a:chExt cx="9397900" cy="120204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0C97B7-4D2C-5C9D-872D-6E57AE324937}"/>
                </a:ext>
              </a:extLst>
            </p:cNvPr>
            <p:cNvSpPr txBox="1"/>
            <p:nvPr/>
          </p:nvSpPr>
          <p:spPr>
            <a:xfrm>
              <a:off x="1537048" y="1559825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001</a:t>
              </a:r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21AF09-7C8F-CF4A-BE84-E1F8D1DAE893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4D4827-7223-1F64-05C1-739526A018F4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지역 변경 기능 추가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0999E4-62EB-ABAB-DC81-4C953CA32F81}"/>
                </a:ext>
              </a:extLst>
            </p:cNvPr>
            <p:cNvSpPr txBox="1"/>
            <p:nvPr/>
          </p:nvSpPr>
          <p:spPr>
            <a:xfrm>
              <a:off x="3076354" y="2058858"/>
              <a:ext cx="7858594" cy="656846"/>
            </a:xfrm>
            <a:prstGeom prst="rect">
              <a:avLst/>
            </a:prstGeom>
            <a:noFill/>
          </p:spPr>
          <p:txBody>
            <a:bodyPr wrap="square" spcCol="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600" spc="-150" dirty="0"/>
                <a:t>  </a:t>
              </a:r>
              <a:r>
                <a:rPr lang="ko-KR" altLang="en-US" sz="1600" spc="-150" dirty="0"/>
                <a:t>기획에서는 사용자가 자신이 이동할 지역의 날씨를 미리 파악하고 준비할 수 있도록 사용자가 원하는 지역을 검색 할 수 있도록  하는 것이 목표였지만 구현하지 못했다</a:t>
              </a:r>
              <a:r>
                <a:rPr lang="en-US" altLang="ko-KR" sz="1600" spc="-150" dirty="0"/>
                <a:t>.</a:t>
              </a:r>
              <a:endParaRPr lang="ko-KR" altLang="en-US" sz="1600" spc="-150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8D9A19B-98A5-09CF-63C5-B9B5B8CD5298}"/>
              </a:ext>
            </a:extLst>
          </p:cNvPr>
          <p:cNvGrpSpPr/>
          <p:nvPr/>
        </p:nvGrpSpPr>
        <p:grpSpPr>
          <a:xfrm>
            <a:off x="1521112" y="3334438"/>
            <a:ext cx="9397900" cy="1207432"/>
            <a:chOff x="1537048" y="1513659"/>
            <a:chExt cx="9397900" cy="12074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5F0E5F-163B-285A-70AD-1A45FC5707E5}"/>
                </a:ext>
              </a:extLst>
            </p:cNvPr>
            <p:cNvSpPr txBox="1"/>
            <p:nvPr/>
          </p:nvSpPr>
          <p:spPr>
            <a:xfrm>
              <a:off x="1537048" y="1559825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002</a:t>
              </a:r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445D63-E424-E756-7E1F-F01636A2D3CA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37773F-D7B3-7923-E9FC-62CBEF0022BE}"/>
                </a:ext>
              </a:extLst>
            </p:cNvPr>
            <p:cNvSpPr txBox="1"/>
            <p:nvPr/>
          </p:nvSpPr>
          <p:spPr>
            <a:xfrm>
              <a:off x="3076353" y="1513659"/>
              <a:ext cx="52588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텍스트 데이터 이미지화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C9894B8-223F-7865-ACA2-9837F90372AC}"/>
                </a:ext>
              </a:extLst>
            </p:cNvPr>
            <p:cNvSpPr txBox="1"/>
            <p:nvPr/>
          </p:nvSpPr>
          <p:spPr>
            <a:xfrm>
              <a:off x="3076354" y="2058858"/>
              <a:ext cx="7858594" cy="662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/>
                <a:t>날씨에 따라 옷 정보를 이미지로 제공하여 사용자가 직관적으로 옷차림을 준비할 수 있도록 하는 것이 목표였으나 이미지가 아닌 텍스트로 제공되어 직관성을 높인다는 목표를 달성하지 못했다</a:t>
              </a:r>
              <a:r>
                <a:rPr lang="en-US" altLang="ko-KR" sz="1600" spc="-150" dirty="0"/>
                <a:t>.</a:t>
              </a:r>
              <a:endParaRPr lang="ko-KR" altLang="en-US" sz="1600" spc="-15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634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4.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EC2E6-B21E-394C-9162-8D6CD2C14500}"/>
              </a:ext>
            </a:extLst>
          </p:cNvPr>
          <p:cNvSpPr txBox="1"/>
          <p:nvPr/>
        </p:nvSpPr>
        <p:spPr>
          <a:xfrm>
            <a:off x="808528" y="266548"/>
            <a:ext cx="1928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개선 사항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E9B918D-8069-1EC1-CA18-3B650F060791}"/>
              </a:ext>
            </a:extLst>
          </p:cNvPr>
          <p:cNvCxnSpPr>
            <a:cxnSpLocks/>
          </p:cNvCxnSpPr>
          <p:nvPr/>
        </p:nvCxnSpPr>
        <p:spPr>
          <a:xfrm>
            <a:off x="1483360" y="2854960"/>
            <a:ext cx="10708640" cy="0"/>
          </a:xfrm>
          <a:prstGeom prst="line">
            <a:avLst/>
          </a:prstGeom>
          <a:ln w="9525">
            <a:solidFill>
              <a:srgbClr val="1FA3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CAA8A30-7F07-FA79-69EA-836110223A5E}"/>
              </a:ext>
            </a:extLst>
          </p:cNvPr>
          <p:cNvCxnSpPr>
            <a:cxnSpLocks/>
          </p:cNvCxnSpPr>
          <p:nvPr/>
        </p:nvCxnSpPr>
        <p:spPr>
          <a:xfrm>
            <a:off x="1483360" y="4696807"/>
            <a:ext cx="10708640" cy="0"/>
          </a:xfrm>
          <a:prstGeom prst="line">
            <a:avLst/>
          </a:prstGeom>
          <a:ln w="9525">
            <a:solidFill>
              <a:srgbClr val="1FA3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388EB71A-94E4-D222-F64F-FBD72097C053}"/>
              </a:ext>
            </a:extLst>
          </p:cNvPr>
          <p:cNvGrpSpPr/>
          <p:nvPr/>
        </p:nvGrpSpPr>
        <p:grpSpPr>
          <a:xfrm>
            <a:off x="1521112" y="1513659"/>
            <a:ext cx="9397900" cy="1207432"/>
            <a:chOff x="1537048" y="1513659"/>
            <a:chExt cx="9397900" cy="12074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A70E64-78F7-602D-31DB-197F8A27F3C3}"/>
                </a:ext>
              </a:extLst>
            </p:cNvPr>
            <p:cNvSpPr txBox="1"/>
            <p:nvPr/>
          </p:nvSpPr>
          <p:spPr>
            <a:xfrm>
              <a:off x="1537048" y="1559825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001</a:t>
              </a:r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6CD85D-FD47-DA80-A7E5-1E161EA577FA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9AA4D3-7C5C-6733-CAFB-B16525500B33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>
                  <a:latin typeface="+mj-ea"/>
                  <a:ea typeface="+mj-ea"/>
                </a:rPr>
                <a:t>리팩토링</a:t>
              </a:r>
              <a:endParaRPr lang="ko-KR" altLang="en-US" sz="2400" dirty="0"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79BD36A-359E-0921-4D38-FCAE5DC52314}"/>
                </a:ext>
              </a:extLst>
            </p:cNvPr>
            <p:cNvSpPr txBox="1"/>
            <p:nvPr/>
          </p:nvSpPr>
          <p:spPr>
            <a:xfrm>
              <a:off x="3076354" y="2058858"/>
              <a:ext cx="7858594" cy="662233"/>
            </a:xfrm>
            <a:prstGeom prst="rect">
              <a:avLst/>
            </a:prstGeom>
            <a:noFill/>
          </p:spPr>
          <p:txBody>
            <a:bodyPr wrap="square" spcCol="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600" spc="-150" dirty="0"/>
                <a:t>  </a:t>
              </a:r>
              <a:r>
                <a:rPr lang="ko-KR" altLang="en-US" sz="1600" spc="-150" dirty="0"/>
                <a:t>어플리케이션 코드에서 각각의 기능을 메소드로 분리하지 않아 코드가 난잡하고 가독성이 낮다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 err="1"/>
                <a:t>리팩토링을</a:t>
              </a:r>
              <a:r>
                <a:rPr lang="ko-KR" altLang="en-US" sz="1600" spc="-150" dirty="0"/>
                <a:t> 거쳐 각 부분을 메소드로 분리한다면 가독성과 유지보수성을 확보할 수 있을 것이다</a:t>
              </a:r>
              <a:r>
                <a:rPr lang="en-US" altLang="ko-KR" sz="1600" spc="-150" dirty="0"/>
                <a:t>.</a:t>
              </a:r>
              <a:r>
                <a:rPr lang="ko-KR" altLang="en-US" sz="1600" spc="-150" dirty="0"/>
                <a:t> 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3F26E7C-113B-FA21-F64A-98C7419F772A}"/>
              </a:ext>
            </a:extLst>
          </p:cNvPr>
          <p:cNvGrpSpPr/>
          <p:nvPr/>
        </p:nvGrpSpPr>
        <p:grpSpPr>
          <a:xfrm>
            <a:off x="1521112" y="3074459"/>
            <a:ext cx="9397900" cy="1497511"/>
            <a:chOff x="1537048" y="1513659"/>
            <a:chExt cx="9397900" cy="149751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2982BC-1281-A75A-1AEC-B38AA24F5A96}"/>
                </a:ext>
              </a:extLst>
            </p:cNvPr>
            <p:cNvSpPr txBox="1"/>
            <p:nvPr/>
          </p:nvSpPr>
          <p:spPr>
            <a:xfrm>
              <a:off x="1537048" y="1559825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002</a:t>
              </a:r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61E3ADC-135C-7F96-C580-DB85852A054B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1EA9EE1-47E9-A374-9E8A-2BBADD5005CD}"/>
                </a:ext>
              </a:extLst>
            </p:cNvPr>
            <p:cNvSpPr txBox="1"/>
            <p:nvPr/>
          </p:nvSpPr>
          <p:spPr>
            <a:xfrm>
              <a:off x="3076353" y="1513659"/>
              <a:ext cx="52588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지역 변경 기능 추가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A7B1DC-4670-ABC5-9F58-E7AA345818B7}"/>
                </a:ext>
              </a:extLst>
            </p:cNvPr>
            <p:cNvSpPr txBox="1"/>
            <p:nvPr/>
          </p:nvSpPr>
          <p:spPr>
            <a:xfrm>
              <a:off x="3076354" y="2058858"/>
              <a:ext cx="7858594" cy="952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600" spc="-150" dirty="0"/>
                <a:t> </a:t>
              </a:r>
              <a:r>
                <a:rPr lang="ko-KR" altLang="en-US" sz="1600" spc="-150" dirty="0"/>
                <a:t>사용자가 임의로 지역을 설정할 수 있는 기능이 아직 구현되지 않았다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기존에 사용된 지역 텍스트 출력 영역을 단순히 텍스트만 담아두는 레이아웃</a:t>
              </a:r>
              <a:r>
                <a:rPr lang="en-US" altLang="ko-KR" sz="1600" spc="-150" dirty="0"/>
                <a:t>(</a:t>
              </a:r>
              <a:r>
                <a:rPr lang="en-US" altLang="ko-KR" sz="1600" spc="-150" dirty="0" err="1"/>
                <a:t>TextView</a:t>
              </a:r>
              <a:r>
                <a:rPr lang="en-US" altLang="ko-KR" sz="1600" spc="-150" dirty="0"/>
                <a:t>)</a:t>
              </a:r>
              <a:r>
                <a:rPr lang="ko-KR" altLang="en-US" sz="1600" spc="-150" dirty="0"/>
                <a:t>이 아닌 사용자의 입력을 받을 수 있는 레이아웃</a:t>
              </a:r>
              <a:r>
                <a:rPr lang="en-US" altLang="ko-KR" sz="1600" spc="-150" dirty="0"/>
                <a:t>(</a:t>
              </a:r>
              <a:r>
                <a:rPr lang="en-US" altLang="ko-KR" sz="1600" spc="-150" dirty="0" err="1"/>
                <a:t>EditText</a:t>
              </a:r>
              <a:r>
                <a:rPr lang="en-US" altLang="ko-KR" sz="1600" spc="-150" dirty="0"/>
                <a:t>)</a:t>
              </a:r>
              <a:r>
                <a:rPr lang="ko-KR" altLang="en-US" sz="1600" spc="-150" dirty="0"/>
                <a:t>으로 변경이 필요할 것이다</a:t>
              </a:r>
              <a:r>
                <a:rPr lang="en-US" altLang="ko-KR" sz="1600" spc="-150" dirty="0"/>
                <a:t>.</a:t>
              </a:r>
              <a:endParaRPr lang="ko-KR" altLang="en-US" sz="1600" spc="-150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F63F57F-5155-0775-8B32-50009112CE66}"/>
              </a:ext>
            </a:extLst>
          </p:cNvPr>
          <p:cNvGrpSpPr/>
          <p:nvPr/>
        </p:nvGrpSpPr>
        <p:grpSpPr>
          <a:xfrm>
            <a:off x="1521112" y="4847762"/>
            <a:ext cx="9397900" cy="1497511"/>
            <a:chOff x="1537048" y="1513659"/>
            <a:chExt cx="9397900" cy="149751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2E2293-B155-9263-DAC7-A0B6720EB88B}"/>
                </a:ext>
              </a:extLst>
            </p:cNvPr>
            <p:cNvSpPr txBox="1"/>
            <p:nvPr/>
          </p:nvSpPr>
          <p:spPr>
            <a:xfrm>
              <a:off x="1537048" y="1559825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003</a:t>
              </a:r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835C344-3FCA-A5D9-B40B-63E9B1981436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E8F65C8-FDA7-6967-6744-F8C41468647C}"/>
                </a:ext>
              </a:extLst>
            </p:cNvPr>
            <p:cNvSpPr txBox="1"/>
            <p:nvPr/>
          </p:nvSpPr>
          <p:spPr>
            <a:xfrm>
              <a:off x="3076353" y="1513659"/>
              <a:ext cx="52588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텍스트 데이터 이미지화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D20A92-2A7E-E596-4E81-333923494EF1}"/>
                </a:ext>
              </a:extLst>
            </p:cNvPr>
            <p:cNvSpPr txBox="1"/>
            <p:nvPr/>
          </p:nvSpPr>
          <p:spPr>
            <a:xfrm>
              <a:off x="3076354" y="2058858"/>
              <a:ext cx="7858594" cy="952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600" spc="-150" dirty="0"/>
                <a:t> </a:t>
              </a:r>
              <a:r>
                <a:rPr lang="ko-KR" altLang="en-US" sz="1600" spc="-150" dirty="0"/>
                <a:t>옷차림 데이터를 그에 맞는 이미지로 치환하여 사용자에게 제공하는 기능이 아직 구현되지 않았다</a:t>
              </a:r>
              <a:r>
                <a:rPr lang="en-US" altLang="ko-KR" sz="1600" spc="-150" dirty="0"/>
                <a:t>. Room </a:t>
              </a:r>
              <a:r>
                <a:rPr lang="ko-KR" altLang="en-US" sz="1600" spc="-150" dirty="0"/>
                <a:t>라이브러리나 </a:t>
              </a:r>
              <a:r>
                <a:rPr lang="en-US" altLang="ko-KR" sz="1600" spc="-150" dirty="0"/>
                <a:t>SQLite</a:t>
              </a:r>
              <a:r>
                <a:rPr lang="ko-KR" altLang="en-US" sz="1600" spc="-150" dirty="0"/>
                <a:t>와 같이 안드로이드 스튜디오에서 제공하는 내부 저장데이터를 제작하여 사진으로 제공하도록 변경을 해야 한다</a:t>
              </a:r>
              <a:r>
                <a:rPr lang="en-US" altLang="ko-KR" sz="1600" spc="-150" dirty="0"/>
                <a:t>.</a:t>
              </a:r>
              <a:endParaRPr lang="ko-KR" altLang="en-US" sz="1600" spc="-150" dirty="0"/>
            </a:p>
          </p:txBody>
        </p:sp>
      </p:grpSp>
    </p:spTree>
    <p:extLst>
      <p:ext uri="{BB962C8B-B14F-4D97-AF65-F5344CB8AC3E}">
        <p14:creationId xmlns:p14="http://schemas.microsoft.com/office/powerpoint/2010/main" val="192193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잔디, 나무, 실외, 평야이(가) 표시된 사진&#10;&#10;자동 생성된 설명">
            <a:extLst>
              <a:ext uri="{FF2B5EF4-FFF2-40B4-BE49-F238E27FC236}">
                <a16:creationId xmlns:a16="http://schemas.microsoft.com/office/drawing/2014/main" id="{FF2CC169-F4B4-C5D9-3B8D-1FDB3373A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-171366"/>
            <a:ext cx="12191999" cy="761999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F381F66-4056-46F9-BB98-82F5CBFB56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91A0F-F0ED-4AA5-90F1-0EDE10CFCD3C}"/>
              </a:ext>
            </a:extLst>
          </p:cNvPr>
          <p:cNvSpPr txBox="1"/>
          <p:nvPr/>
        </p:nvSpPr>
        <p:spPr>
          <a:xfrm>
            <a:off x="5519557" y="3136612"/>
            <a:ext cx="1152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150" dirty="0">
                <a:solidFill>
                  <a:schemeClr val="bg1"/>
                </a:solidFill>
              </a:rPr>
              <a:t>Q&amp;N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78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나무, 잔디, 실외, 녹색이(가) 표시된 사진&#10;&#10;자동 생성된 설명">
            <a:extLst>
              <a:ext uri="{FF2B5EF4-FFF2-40B4-BE49-F238E27FC236}">
                <a16:creationId xmlns:a16="http://schemas.microsoft.com/office/drawing/2014/main" id="{45C0B097-42F5-017A-BFD8-DA5453699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C7073DC-510D-44DC-BC97-25016458E383}"/>
              </a:ext>
            </a:extLst>
          </p:cNvPr>
          <p:cNvGrpSpPr/>
          <p:nvPr/>
        </p:nvGrpSpPr>
        <p:grpSpPr>
          <a:xfrm>
            <a:off x="457200" y="4019106"/>
            <a:ext cx="4529470" cy="2125877"/>
            <a:chOff x="457200" y="552892"/>
            <a:chExt cx="4529470" cy="212587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8A459C7-1D17-40EE-8539-6D13B45C2E8E}"/>
                </a:ext>
              </a:extLst>
            </p:cNvPr>
            <p:cNvSpPr/>
            <p:nvPr/>
          </p:nvSpPr>
          <p:spPr>
            <a:xfrm>
              <a:off x="609600" y="705292"/>
              <a:ext cx="4377070" cy="1973477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AF20A59-5115-4B76-8B6A-AE950950CF4D}"/>
                </a:ext>
              </a:extLst>
            </p:cNvPr>
            <p:cNvSpPr/>
            <p:nvPr/>
          </p:nvSpPr>
          <p:spPr>
            <a:xfrm>
              <a:off x="457200" y="552892"/>
              <a:ext cx="4377070" cy="1973477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C6519F-E10C-401C-8F24-0027BB95826A}"/>
                </a:ext>
              </a:extLst>
            </p:cNvPr>
            <p:cNvSpPr txBox="1"/>
            <p:nvPr/>
          </p:nvSpPr>
          <p:spPr>
            <a:xfrm>
              <a:off x="776177" y="868325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Part 1. 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9F56C3-1545-47F9-A232-FDD2F47C28AC}"/>
                </a:ext>
              </a:extLst>
            </p:cNvPr>
            <p:cNvSpPr txBox="1"/>
            <p:nvPr/>
          </p:nvSpPr>
          <p:spPr>
            <a:xfrm>
              <a:off x="776176" y="1473735"/>
              <a:ext cx="37404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>
                  <a:solidFill>
                    <a:schemeClr val="bg1"/>
                  </a:solidFill>
                </a:rPr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627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잔디, 나무, 실외, 평야이(가) 표시된 사진&#10;&#10;자동 생성된 설명">
            <a:extLst>
              <a:ext uri="{FF2B5EF4-FFF2-40B4-BE49-F238E27FC236}">
                <a16:creationId xmlns:a16="http://schemas.microsoft.com/office/drawing/2014/main" id="{FF2CC169-F4B4-C5D9-3B8D-1FDB3373A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-171366"/>
            <a:ext cx="12191999" cy="761999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F381F66-4056-46F9-BB98-82F5CBFB56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91A0F-F0ED-4AA5-90F1-0EDE10CFCD3C}"/>
              </a:ext>
            </a:extLst>
          </p:cNvPr>
          <p:cNvSpPr txBox="1"/>
          <p:nvPr/>
        </p:nvSpPr>
        <p:spPr>
          <a:xfrm>
            <a:off x="4897594" y="3136612"/>
            <a:ext cx="2396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13645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1.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EC2E6-B21E-394C-9162-8D6CD2C14500}"/>
              </a:ext>
            </a:extLst>
          </p:cNvPr>
          <p:cNvSpPr txBox="1"/>
          <p:nvPr/>
        </p:nvSpPr>
        <p:spPr>
          <a:xfrm>
            <a:off x="808528" y="266548"/>
            <a:ext cx="1928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개발 동기</a:t>
            </a:r>
          </a:p>
        </p:txBody>
      </p:sp>
      <p:grpSp>
        <p:nvGrpSpPr>
          <p:cNvPr id="45" name="그룹 1014">
            <a:extLst>
              <a:ext uri="{FF2B5EF4-FFF2-40B4-BE49-F238E27FC236}">
                <a16:creationId xmlns:a16="http://schemas.microsoft.com/office/drawing/2014/main" id="{FB879DA4-FB25-974A-E302-9FF15E2A3EE9}"/>
              </a:ext>
            </a:extLst>
          </p:cNvPr>
          <p:cNvGrpSpPr/>
          <p:nvPr/>
        </p:nvGrpSpPr>
        <p:grpSpPr>
          <a:xfrm>
            <a:off x="9927893" y="2453190"/>
            <a:ext cx="525375" cy="525375"/>
            <a:chOff x="13009251" y="6234726"/>
            <a:chExt cx="788062" cy="788062"/>
          </a:xfrm>
        </p:grpSpPr>
        <p:pic>
          <p:nvPicPr>
            <p:cNvPr id="46" name="Object 42">
              <a:extLst>
                <a:ext uri="{FF2B5EF4-FFF2-40B4-BE49-F238E27FC236}">
                  <a16:creationId xmlns:a16="http://schemas.microsoft.com/office/drawing/2014/main" id="{62A30169-862C-E03D-8DA9-5AE192778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09251" y="6234726"/>
              <a:ext cx="788062" cy="788062"/>
            </a:xfrm>
            <a:prstGeom prst="rect">
              <a:avLst/>
            </a:prstGeom>
          </p:spPr>
        </p:pic>
      </p:grpSp>
      <p:grpSp>
        <p:nvGrpSpPr>
          <p:cNvPr id="42" name="그룹 1014">
            <a:extLst>
              <a:ext uri="{FF2B5EF4-FFF2-40B4-BE49-F238E27FC236}">
                <a16:creationId xmlns:a16="http://schemas.microsoft.com/office/drawing/2014/main" id="{889D0C44-75E9-9A53-514F-33545B9890D6}"/>
              </a:ext>
            </a:extLst>
          </p:cNvPr>
          <p:cNvGrpSpPr/>
          <p:nvPr/>
        </p:nvGrpSpPr>
        <p:grpSpPr>
          <a:xfrm>
            <a:off x="1207895" y="2468438"/>
            <a:ext cx="525375" cy="525375"/>
            <a:chOff x="13009251" y="6234726"/>
            <a:chExt cx="788062" cy="788062"/>
          </a:xfrm>
        </p:grpSpPr>
        <p:pic>
          <p:nvPicPr>
            <p:cNvPr id="43" name="Object 42">
              <a:extLst>
                <a:ext uri="{FF2B5EF4-FFF2-40B4-BE49-F238E27FC236}">
                  <a16:creationId xmlns:a16="http://schemas.microsoft.com/office/drawing/2014/main" id="{F1CCC9CF-6247-8573-2BFF-C583D541E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09251" y="6234726"/>
              <a:ext cx="788062" cy="788062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F4B2E2F-7D12-04C2-6E78-BC551CE4772D}"/>
              </a:ext>
            </a:extLst>
          </p:cNvPr>
          <p:cNvGrpSpPr/>
          <p:nvPr/>
        </p:nvGrpSpPr>
        <p:grpSpPr>
          <a:xfrm>
            <a:off x="964587" y="1104476"/>
            <a:ext cx="10262826" cy="5722783"/>
            <a:chOff x="1623391" y="1130159"/>
            <a:chExt cx="10262826" cy="5722783"/>
          </a:xfrm>
        </p:grpSpPr>
        <p:grpSp>
          <p:nvGrpSpPr>
            <p:cNvPr id="38" name="그룹 1004">
              <a:extLst>
                <a:ext uri="{FF2B5EF4-FFF2-40B4-BE49-F238E27FC236}">
                  <a16:creationId xmlns:a16="http://schemas.microsoft.com/office/drawing/2014/main" id="{C176A64C-9462-D8FA-3AD8-728F9BC21528}"/>
                </a:ext>
              </a:extLst>
            </p:cNvPr>
            <p:cNvGrpSpPr/>
            <p:nvPr/>
          </p:nvGrpSpPr>
          <p:grpSpPr>
            <a:xfrm rot="10800000">
              <a:off x="6349480" y="2721294"/>
              <a:ext cx="3909172" cy="1489831"/>
              <a:chOff x="3791018" y="5627735"/>
              <a:chExt cx="5772630" cy="2234747"/>
            </a:xfrm>
          </p:grpSpPr>
          <p:grpSp>
            <p:nvGrpSpPr>
              <p:cNvPr id="70" name="그룹 1005">
                <a:extLst>
                  <a:ext uri="{FF2B5EF4-FFF2-40B4-BE49-F238E27FC236}">
                    <a16:creationId xmlns:a16="http://schemas.microsoft.com/office/drawing/2014/main" id="{0F88A006-96A4-19FD-1557-0D049952EC1C}"/>
                  </a:ext>
                </a:extLst>
              </p:cNvPr>
              <p:cNvGrpSpPr/>
              <p:nvPr/>
            </p:nvGrpSpPr>
            <p:grpSpPr>
              <a:xfrm>
                <a:off x="2844890" y="6683256"/>
                <a:ext cx="2187864" cy="76822"/>
                <a:chOff x="2844890" y="6683256"/>
                <a:chExt cx="2187864" cy="76822"/>
              </a:xfrm>
            </p:grpSpPr>
            <p:pic>
              <p:nvPicPr>
                <p:cNvPr id="75" name="Object 14">
                  <a:extLst>
                    <a:ext uri="{FF2B5EF4-FFF2-40B4-BE49-F238E27FC236}">
                      <a16:creationId xmlns:a16="http://schemas.microsoft.com/office/drawing/2014/main" id="{C6E6373F-6669-8B3C-DC46-90CB1C8F7E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 rot="5400000">
                  <a:off x="2844890" y="6683256"/>
                  <a:ext cx="2187864" cy="76822"/>
                </a:xfrm>
                <a:prstGeom prst="rect">
                  <a:avLst/>
                </a:prstGeom>
              </p:spPr>
            </p:pic>
          </p:grpSp>
          <p:grpSp>
            <p:nvGrpSpPr>
              <p:cNvPr id="71" name="그룹 1006">
                <a:extLst>
                  <a:ext uri="{FF2B5EF4-FFF2-40B4-BE49-F238E27FC236}">
                    <a16:creationId xmlns:a16="http://schemas.microsoft.com/office/drawing/2014/main" id="{67F01C8D-F05B-F28B-8309-EDF9B32E6633}"/>
                  </a:ext>
                </a:extLst>
              </p:cNvPr>
              <p:cNvGrpSpPr/>
              <p:nvPr/>
            </p:nvGrpSpPr>
            <p:grpSpPr>
              <a:xfrm>
                <a:off x="3925076" y="7785660"/>
                <a:ext cx="5638571" cy="76822"/>
                <a:chOff x="3925076" y="7785660"/>
                <a:chExt cx="5638571" cy="76822"/>
              </a:xfrm>
            </p:grpSpPr>
            <p:pic>
              <p:nvPicPr>
                <p:cNvPr id="74" name="Object 17">
                  <a:extLst>
                    <a:ext uri="{FF2B5EF4-FFF2-40B4-BE49-F238E27FC236}">
                      <a16:creationId xmlns:a16="http://schemas.microsoft.com/office/drawing/2014/main" id="{46486627-BB09-DBA0-5DB8-C340F8AFCD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925076" y="7785660"/>
                  <a:ext cx="5638571" cy="76822"/>
                </a:xfrm>
                <a:prstGeom prst="rect">
                  <a:avLst/>
                </a:prstGeom>
              </p:spPr>
            </p:pic>
          </p:grpSp>
          <p:grpSp>
            <p:nvGrpSpPr>
              <p:cNvPr id="72" name="그룹 1007">
                <a:extLst>
                  <a:ext uri="{FF2B5EF4-FFF2-40B4-BE49-F238E27FC236}">
                    <a16:creationId xmlns:a16="http://schemas.microsoft.com/office/drawing/2014/main" id="{802575C8-33FA-E135-C6B9-89083BA33CA5}"/>
                  </a:ext>
                </a:extLst>
              </p:cNvPr>
              <p:cNvGrpSpPr/>
              <p:nvPr/>
            </p:nvGrpSpPr>
            <p:grpSpPr>
              <a:xfrm>
                <a:off x="3791018" y="5627735"/>
                <a:ext cx="295608" cy="295608"/>
                <a:chOff x="3791018" y="5627735"/>
                <a:chExt cx="295608" cy="295608"/>
              </a:xfrm>
            </p:grpSpPr>
            <p:pic>
              <p:nvPicPr>
                <p:cNvPr id="73" name="Object 20">
                  <a:extLst>
                    <a:ext uri="{FF2B5EF4-FFF2-40B4-BE49-F238E27FC236}">
                      <a16:creationId xmlns:a16="http://schemas.microsoft.com/office/drawing/2014/main" id="{9994EDE6-AAC6-0A46-637D-C75C629888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5400000">
                  <a:off x="3791018" y="5627735"/>
                  <a:ext cx="295608" cy="29560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9" name="그룹 1003">
              <a:extLst>
                <a:ext uri="{FF2B5EF4-FFF2-40B4-BE49-F238E27FC236}">
                  <a16:creationId xmlns:a16="http://schemas.microsoft.com/office/drawing/2014/main" id="{C133EC8C-04A5-BBD0-F844-F53748B72058}"/>
                </a:ext>
              </a:extLst>
            </p:cNvPr>
            <p:cNvGrpSpPr/>
            <p:nvPr/>
          </p:nvGrpSpPr>
          <p:grpSpPr>
            <a:xfrm>
              <a:off x="1623391" y="2172614"/>
              <a:ext cx="3430205" cy="1362423"/>
              <a:chOff x="2435086" y="3258921"/>
              <a:chExt cx="5145307" cy="2043634"/>
            </a:xfrm>
          </p:grpSpPr>
          <p:pic>
            <p:nvPicPr>
              <p:cNvPr id="68" name="Object 9">
                <a:extLst>
                  <a:ext uri="{FF2B5EF4-FFF2-40B4-BE49-F238E27FC236}">
                    <a16:creationId xmlns:a16="http://schemas.microsoft.com/office/drawing/2014/main" id="{1386D788-9A4B-CD7B-550B-E518C15F3A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48640" y="2326032"/>
                <a:ext cx="10290614" cy="4087268"/>
              </a:xfrm>
              <a:prstGeom prst="rect">
                <a:avLst/>
              </a:prstGeom>
            </p:spPr>
          </p:pic>
          <p:pic>
            <p:nvPicPr>
              <p:cNvPr id="69" name="Object 10">
                <a:extLst>
                  <a:ext uri="{FF2B5EF4-FFF2-40B4-BE49-F238E27FC236}">
                    <a16:creationId xmlns:a16="http://schemas.microsoft.com/office/drawing/2014/main" id="{350BAF7E-6EF8-E19E-172F-1225F87D0E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435086" y="3258921"/>
                <a:ext cx="5145307" cy="2043634"/>
              </a:xfrm>
              <a:prstGeom prst="rect">
                <a:avLst/>
              </a:prstGeom>
            </p:spPr>
          </p:pic>
        </p:grpSp>
        <p:grpSp>
          <p:nvGrpSpPr>
            <p:cNvPr id="40" name="그룹 1004">
              <a:extLst>
                <a:ext uri="{FF2B5EF4-FFF2-40B4-BE49-F238E27FC236}">
                  <a16:creationId xmlns:a16="http://schemas.microsoft.com/office/drawing/2014/main" id="{75BBE552-4D3E-51FF-912C-6C6022DE0E1C}"/>
                </a:ext>
              </a:extLst>
            </p:cNvPr>
            <p:cNvGrpSpPr/>
            <p:nvPr/>
          </p:nvGrpSpPr>
          <p:grpSpPr>
            <a:xfrm>
              <a:off x="2527345" y="3751824"/>
              <a:ext cx="3848420" cy="1489831"/>
              <a:chOff x="3791018" y="5627735"/>
              <a:chExt cx="5772630" cy="2234747"/>
            </a:xfrm>
          </p:grpSpPr>
          <p:grpSp>
            <p:nvGrpSpPr>
              <p:cNvPr id="62" name="그룹 1005">
                <a:extLst>
                  <a:ext uri="{FF2B5EF4-FFF2-40B4-BE49-F238E27FC236}">
                    <a16:creationId xmlns:a16="http://schemas.microsoft.com/office/drawing/2014/main" id="{8DB1EA45-2D78-8AC2-C0AC-BB393994E45B}"/>
                  </a:ext>
                </a:extLst>
              </p:cNvPr>
              <p:cNvGrpSpPr/>
              <p:nvPr/>
            </p:nvGrpSpPr>
            <p:grpSpPr>
              <a:xfrm>
                <a:off x="2844890" y="6683256"/>
                <a:ext cx="2187864" cy="76822"/>
                <a:chOff x="2844890" y="6683256"/>
                <a:chExt cx="2187864" cy="76822"/>
              </a:xfrm>
            </p:grpSpPr>
            <p:pic>
              <p:nvPicPr>
                <p:cNvPr id="67" name="Object 14">
                  <a:extLst>
                    <a:ext uri="{FF2B5EF4-FFF2-40B4-BE49-F238E27FC236}">
                      <a16:creationId xmlns:a16="http://schemas.microsoft.com/office/drawing/2014/main" id="{B3212D7B-71D1-EEF0-0099-49C158CDED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 rot="5400000">
                  <a:off x="2844890" y="6683256"/>
                  <a:ext cx="2187864" cy="76822"/>
                </a:xfrm>
                <a:prstGeom prst="rect">
                  <a:avLst/>
                </a:prstGeom>
              </p:spPr>
            </p:pic>
          </p:grpSp>
          <p:grpSp>
            <p:nvGrpSpPr>
              <p:cNvPr id="63" name="그룹 1006">
                <a:extLst>
                  <a:ext uri="{FF2B5EF4-FFF2-40B4-BE49-F238E27FC236}">
                    <a16:creationId xmlns:a16="http://schemas.microsoft.com/office/drawing/2014/main" id="{86A70EC4-FE58-AA5E-E7DD-6F2072A82130}"/>
                  </a:ext>
                </a:extLst>
              </p:cNvPr>
              <p:cNvGrpSpPr/>
              <p:nvPr/>
            </p:nvGrpSpPr>
            <p:grpSpPr>
              <a:xfrm>
                <a:off x="3925076" y="7785660"/>
                <a:ext cx="5638571" cy="76822"/>
                <a:chOff x="3925076" y="7785660"/>
                <a:chExt cx="5638571" cy="76822"/>
              </a:xfrm>
            </p:grpSpPr>
            <p:pic>
              <p:nvPicPr>
                <p:cNvPr id="66" name="Object 17">
                  <a:extLst>
                    <a:ext uri="{FF2B5EF4-FFF2-40B4-BE49-F238E27FC236}">
                      <a16:creationId xmlns:a16="http://schemas.microsoft.com/office/drawing/2014/main" id="{9578E5CA-2761-CC43-38C5-87D2015309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925076" y="7785660"/>
                  <a:ext cx="5638571" cy="76822"/>
                </a:xfrm>
                <a:prstGeom prst="rect">
                  <a:avLst/>
                </a:prstGeom>
              </p:spPr>
            </p:pic>
          </p:grpSp>
          <p:grpSp>
            <p:nvGrpSpPr>
              <p:cNvPr id="64" name="그룹 1007">
                <a:extLst>
                  <a:ext uri="{FF2B5EF4-FFF2-40B4-BE49-F238E27FC236}">
                    <a16:creationId xmlns:a16="http://schemas.microsoft.com/office/drawing/2014/main" id="{E42EBB4B-6446-BF4E-05D8-121CAB581A99}"/>
                  </a:ext>
                </a:extLst>
              </p:cNvPr>
              <p:cNvGrpSpPr/>
              <p:nvPr/>
            </p:nvGrpSpPr>
            <p:grpSpPr>
              <a:xfrm>
                <a:off x="3791018" y="5627735"/>
                <a:ext cx="295608" cy="295608"/>
                <a:chOff x="3791018" y="5627735"/>
                <a:chExt cx="295608" cy="295608"/>
              </a:xfrm>
            </p:grpSpPr>
            <p:pic>
              <p:nvPicPr>
                <p:cNvPr id="65" name="Object 20">
                  <a:extLst>
                    <a:ext uri="{FF2B5EF4-FFF2-40B4-BE49-F238E27FC236}">
                      <a16:creationId xmlns:a16="http://schemas.microsoft.com/office/drawing/2014/main" id="{2A35EB97-66B4-C936-49F3-CD23390062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5400000">
                  <a:off x="3791018" y="5627735"/>
                  <a:ext cx="295608" cy="295608"/>
                </a:xfrm>
                <a:prstGeom prst="rect">
                  <a:avLst/>
                </a:prstGeom>
              </p:spPr>
            </p:pic>
          </p:grpSp>
        </p:grpSp>
        <p:pic>
          <p:nvPicPr>
            <p:cNvPr id="41" name="Object 38">
              <a:extLst>
                <a:ext uri="{FF2B5EF4-FFF2-40B4-BE49-F238E27FC236}">
                  <a16:creationId xmlns:a16="http://schemas.microsoft.com/office/drawing/2014/main" id="{400A0833-EEE2-F9DB-28CA-948AB5328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56012" y="4419171"/>
              <a:ext cx="3430205" cy="187795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</p:pic>
        <p:grpSp>
          <p:nvGrpSpPr>
            <p:cNvPr id="44" name="그룹 1014">
              <a:extLst>
                <a:ext uri="{FF2B5EF4-FFF2-40B4-BE49-F238E27FC236}">
                  <a16:creationId xmlns:a16="http://schemas.microsoft.com/office/drawing/2014/main" id="{38D425C8-A576-CC3A-8BC9-703F9123AD9F}"/>
                </a:ext>
              </a:extLst>
            </p:cNvPr>
            <p:cNvGrpSpPr/>
            <p:nvPr/>
          </p:nvGrpSpPr>
          <p:grpSpPr>
            <a:xfrm>
              <a:off x="8672834" y="4156484"/>
              <a:ext cx="525375" cy="525375"/>
              <a:chOff x="13009251" y="6234726"/>
              <a:chExt cx="788062" cy="788062"/>
            </a:xfrm>
          </p:grpSpPr>
          <p:pic>
            <p:nvPicPr>
              <p:cNvPr id="61" name="Object 42">
                <a:extLst>
                  <a:ext uri="{FF2B5EF4-FFF2-40B4-BE49-F238E27FC236}">
                    <a16:creationId xmlns:a16="http://schemas.microsoft.com/office/drawing/2014/main" id="{C1AC89F6-D3BF-8374-BC05-B1D1E72FFD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009251" y="6234726"/>
                <a:ext cx="788062" cy="788062"/>
              </a:xfrm>
              <a:prstGeom prst="rect">
                <a:avLst/>
              </a:prstGeom>
            </p:spPr>
          </p:pic>
        </p:grpSp>
        <p:pic>
          <p:nvPicPr>
            <p:cNvPr id="52" name="Object 44">
              <a:extLst>
                <a:ext uri="{FF2B5EF4-FFF2-40B4-BE49-F238E27FC236}">
                  <a16:creationId xmlns:a16="http://schemas.microsoft.com/office/drawing/2014/main" id="{8AB68217-1DA0-3DB3-37FB-70A9D58D3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73191" y="4211125"/>
              <a:ext cx="527749" cy="397983"/>
            </a:xfrm>
            <a:prstGeom prst="rect">
              <a:avLst/>
            </a:prstGeom>
          </p:spPr>
        </p:pic>
        <p:grpSp>
          <p:nvGrpSpPr>
            <p:cNvPr id="53" name="그룹 1015">
              <a:extLst>
                <a:ext uri="{FF2B5EF4-FFF2-40B4-BE49-F238E27FC236}">
                  <a16:creationId xmlns:a16="http://schemas.microsoft.com/office/drawing/2014/main" id="{0CEA5D21-11C6-7419-572B-118905979186}"/>
                </a:ext>
              </a:extLst>
            </p:cNvPr>
            <p:cNvGrpSpPr/>
            <p:nvPr/>
          </p:nvGrpSpPr>
          <p:grpSpPr>
            <a:xfrm>
              <a:off x="5561724" y="1130159"/>
              <a:ext cx="3118917" cy="5722783"/>
              <a:chOff x="8342585" y="1695238"/>
              <a:chExt cx="4678376" cy="8584175"/>
            </a:xfrm>
          </p:grpSpPr>
          <p:pic>
            <p:nvPicPr>
              <p:cNvPr id="60" name="Object 46">
                <a:extLst>
                  <a:ext uri="{FF2B5EF4-FFF2-40B4-BE49-F238E27FC236}">
                    <a16:creationId xmlns:a16="http://schemas.microsoft.com/office/drawing/2014/main" id="{292E6054-1DF1-2081-1B0E-F9F43CFB7B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342585" y="1695238"/>
                <a:ext cx="4678376" cy="8584175"/>
              </a:xfrm>
              <a:prstGeom prst="rect">
                <a:avLst/>
              </a:prstGeom>
            </p:spPr>
          </p:pic>
        </p:grpSp>
        <p:grpSp>
          <p:nvGrpSpPr>
            <p:cNvPr id="54" name="그룹 1017">
              <a:extLst>
                <a:ext uri="{FF2B5EF4-FFF2-40B4-BE49-F238E27FC236}">
                  <a16:creationId xmlns:a16="http://schemas.microsoft.com/office/drawing/2014/main" id="{72F5A555-021C-80C2-EE0A-9663067D94F6}"/>
                </a:ext>
              </a:extLst>
            </p:cNvPr>
            <p:cNvGrpSpPr/>
            <p:nvPr/>
          </p:nvGrpSpPr>
          <p:grpSpPr>
            <a:xfrm>
              <a:off x="1840213" y="1909927"/>
              <a:ext cx="525375" cy="525375"/>
              <a:chOff x="2760319" y="2864891"/>
              <a:chExt cx="788062" cy="788062"/>
            </a:xfrm>
          </p:grpSpPr>
          <p:pic>
            <p:nvPicPr>
              <p:cNvPr id="59" name="Object 53">
                <a:extLst>
                  <a:ext uri="{FF2B5EF4-FFF2-40B4-BE49-F238E27FC236}">
                    <a16:creationId xmlns:a16="http://schemas.microsoft.com/office/drawing/2014/main" id="{6BC7184A-62B5-3D52-557B-1520724233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760319" y="2864891"/>
                <a:ext cx="788062" cy="788062"/>
              </a:xfrm>
              <a:prstGeom prst="rect">
                <a:avLst/>
              </a:prstGeom>
            </p:spPr>
          </p:pic>
        </p:grpSp>
        <p:pic>
          <p:nvPicPr>
            <p:cNvPr id="55" name="Object 55">
              <a:extLst>
                <a:ext uri="{FF2B5EF4-FFF2-40B4-BE49-F238E27FC236}">
                  <a16:creationId xmlns:a16="http://schemas.microsoft.com/office/drawing/2014/main" id="{F89A64CF-35E5-7339-4CD6-75C977127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40568" y="1964569"/>
              <a:ext cx="481733" cy="397982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E22784B-696E-8468-FB16-0B4861BA9373}"/>
                </a:ext>
              </a:extLst>
            </p:cNvPr>
            <p:cNvSpPr txBox="1"/>
            <p:nvPr/>
          </p:nvSpPr>
          <p:spPr>
            <a:xfrm>
              <a:off x="1933348" y="2610247"/>
              <a:ext cx="28007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헤드라인M" panose="02030600000101010101" pitchFamily="18" charset="-127"/>
                  <a:ea typeface="HY견고딕" panose="02030600000101010101"/>
                </a:rPr>
                <a:t>시간과 위치 설정을 통해 </a:t>
              </a:r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견고딕" panose="02030600000101010101"/>
              </a:endParaRPr>
            </a:p>
            <a:p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헤드라인M" panose="02030600000101010101" pitchFamily="18" charset="-127"/>
                  <a:ea typeface="HY견고딕" panose="02030600000101010101"/>
                </a:rPr>
                <a:t>날씨 상황 제공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견고딕" panose="02030600000101010101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1D23416-D154-D425-4765-76305D7C67EC}"/>
                </a:ext>
              </a:extLst>
            </p:cNvPr>
            <p:cNvSpPr txBox="1"/>
            <p:nvPr/>
          </p:nvSpPr>
          <p:spPr>
            <a:xfrm>
              <a:off x="8848714" y="4924048"/>
              <a:ext cx="241604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HY헤드라인M" panose="02030600000101010101" pitchFamily="18" charset="-127"/>
                  <a:ea typeface="HY견고딕" panose="02030600000101010101"/>
                </a:rPr>
                <a:t>일러스트를 이용하여 </a:t>
              </a:r>
              <a:endParaRPr lang="en-US" altLang="ko-KR" dirty="0">
                <a:latin typeface="HY헤드라인M" panose="02030600000101010101" pitchFamily="18" charset="-127"/>
                <a:ea typeface="HY견고딕" panose="02030600000101010101"/>
              </a:endParaRPr>
            </a:p>
            <a:p>
              <a:r>
                <a:rPr lang="ko-KR" altLang="en-US" dirty="0">
                  <a:latin typeface="HY헤드라인M" panose="02030600000101010101" pitchFamily="18" charset="-127"/>
                  <a:ea typeface="HY견고딕" panose="02030600000101010101"/>
                </a:rPr>
                <a:t>날씨에 맞는 </a:t>
              </a:r>
              <a:endParaRPr lang="en-US" altLang="ko-KR" dirty="0">
                <a:latin typeface="HY헤드라인M" panose="02030600000101010101" pitchFamily="18" charset="-127"/>
                <a:ea typeface="HY견고딕" panose="02030600000101010101"/>
              </a:endParaRPr>
            </a:p>
            <a:p>
              <a:r>
                <a:rPr lang="ko-KR" altLang="en-US" dirty="0">
                  <a:latin typeface="HY헤드라인M" panose="02030600000101010101" pitchFamily="18" charset="-127"/>
                  <a:ea typeface="HY견고딕" panose="02030600000101010101"/>
                </a:rPr>
                <a:t>옷차림과 준비물 안내</a:t>
              </a:r>
              <a:endParaRPr lang="en-US" altLang="ko-KR" dirty="0">
                <a:latin typeface="HY헤드라인M" panose="02030600000101010101" pitchFamily="18" charset="-127"/>
                <a:ea typeface="HY견고딕" panose="02030600000101010101"/>
              </a:endParaRP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1DD81463-F85D-CDCA-3BE0-F472E9454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0554" y="1906760"/>
              <a:ext cx="2193149" cy="38210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432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1.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EC2E6-B21E-394C-9162-8D6CD2C14500}"/>
              </a:ext>
            </a:extLst>
          </p:cNvPr>
          <p:cNvSpPr txBox="1"/>
          <p:nvPr/>
        </p:nvSpPr>
        <p:spPr>
          <a:xfrm>
            <a:off x="808528" y="266548"/>
            <a:ext cx="2339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시스템 개요</a:t>
            </a:r>
          </a:p>
        </p:txBody>
      </p:sp>
      <p:grpSp>
        <p:nvGrpSpPr>
          <p:cNvPr id="3" name="그룹 1001">
            <a:extLst>
              <a:ext uri="{FF2B5EF4-FFF2-40B4-BE49-F238E27FC236}">
                <a16:creationId xmlns:a16="http://schemas.microsoft.com/office/drawing/2014/main" id="{B908A8A0-8BE8-0D18-EA63-E823F3140449}"/>
              </a:ext>
            </a:extLst>
          </p:cNvPr>
          <p:cNvGrpSpPr/>
          <p:nvPr/>
        </p:nvGrpSpPr>
        <p:grpSpPr>
          <a:xfrm rot="568591">
            <a:off x="7082566" y="1950250"/>
            <a:ext cx="2572420" cy="364135"/>
            <a:chOff x="4056022" y="7567124"/>
            <a:chExt cx="6830431" cy="966871"/>
          </a:xfrm>
        </p:grpSpPr>
        <p:pic>
          <p:nvPicPr>
            <p:cNvPr id="6" name="Object 2">
              <a:extLst>
                <a:ext uri="{FF2B5EF4-FFF2-40B4-BE49-F238E27FC236}">
                  <a16:creationId xmlns:a16="http://schemas.microsoft.com/office/drawing/2014/main" id="{895C612B-1130-5FF1-B50D-46B20B90C3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056022" y="7567124"/>
              <a:ext cx="6830431" cy="966871"/>
            </a:xfrm>
            <a:prstGeom prst="rect">
              <a:avLst/>
            </a:prstGeom>
          </p:spPr>
        </p:pic>
      </p:grpSp>
      <p:grpSp>
        <p:nvGrpSpPr>
          <p:cNvPr id="8" name="그룹 1004">
            <a:extLst>
              <a:ext uri="{FF2B5EF4-FFF2-40B4-BE49-F238E27FC236}">
                <a16:creationId xmlns:a16="http://schemas.microsoft.com/office/drawing/2014/main" id="{5E284979-266D-9CC1-9FD5-39DC0C073A48}"/>
              </a:ext>
            </a:extLst>
          </p:cNvPr>
          <p:cNvGrpSpPr/>
          <p:nvPr/>
        </p:nvGrpSpPr>
        <p:grpSpPr>
          <a:xfrm>
            <a:off x="781895" y="4233623"/>
            <a:ext cx="2055244" cy="2082005"/>
            <a:chOff x="1320764" y="6726957"/>
            <a:chExt cx="3082866" cy="3123008"/>
          </a:xfrm>
        </p:grpSpPr>
        <p:pic>
          <p:nvPicPr>
            <p:cNvPr id="9" name="Object 12">
              <a:extLst>
                <a:ext uri="{FF2B5EF4-FFF2-40B4-BE49-F238E27FC236}">
                  <a16:creationId xmlns:a16="http://schemas.microsoft.com/office/drawing/2014/main" id="{E7C19F92-8001-89B1-5A6B-34845A9854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20764" y="6726957"/>
              <a:ext cx="3082866" cy="3123008"/>
            </a:xfrm>
            <a:prstGeom prst="rect">
              <a:avLst/>
            </a:prstGeom>
          </p:spPr>
        </p:pic>
      </p:grpSp>
      <p:grpSp>
        <p:nvGrpSpPr>
          <p:cNvPr id="10" name="그룹 1006">
            <a:extLst>
              <a:ext uri="{FF2B5EF4-FFF2-40B4-BE49-F238E27FC236}">
                <a16:creationId xmlns:a16="http://schemas.microsoft.com/office/drawing/2014/main" id="{ED3317CE-30F5-B844-E5A9-FE8FACEB8ACF}"/>
              </a:ext>
            </a:extLst>
          </p:cNvPr>
          <p:cNvGrpSpPr/>
          <p:nvPr/>
        </p:nvGrpSpPr>
        <p:grpSpPr>
          <a:xfrm>
            <a:off x="3306618" y="4652817"/>
            <a:ext cx="353968" cy="353968"/>
            <a:chOff x="6978477" y="6269609"/>
            <a:chExt cx="530952" cy="530952"/>
          </a:xfrm>
        </p:grpSpPr>
        <p:pic>
          <p:nvPicPr>
            <p:cNvPr id="11" name="Object 18">
              <a:extLst>
                <a:ext uri="{FF2B5EF4-FFF2-40B4-BE49-F238E27FC236}">
                  <a16:creationId xmlns:a16="http://schemas.microsoft.com/office/drawing/2014/main" id="{F2E7A8B7-562C-B36E-FA69-9CA54A44FD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978477" y="6269609"/>
              <a:ext cx="530952" cy="530952"/>
            </a:xfrm>
            <a:prstGeom prst="rect">
              <a:avLst/>
            </a:prstGeom>
          </p:spPr>
        </p:pic>
      </p:grpSp>
      <p:grpSp>
        <p:nvGrpSpPr>
          <p:cNvPr id="12" name="그룹 1007">
            <a:extLst>
              <a:ext uri="{FF2B5EF4-FFF2-40B4-BE49-F238E27FC236}">
                <a16:creationId xmlns:a16="http://schemas.microsoft.com/office/drawing/2014/main" id="{FDDBE88E-B7C4-6E0F-FE72-5E6142612D6C}"/>
              </a:ext>
            </a:extLst>
          </p:cNvPr>
          <p:cNvGrpSpPr/>
          <p:nvPr/>
        </p:nvGrpSpPr>
        <p:grpSpPr>
          <a:xfrm>
            <a:off x="2015587" y="2212785"/>
            <a:ext cx="222599" cy="262619"/>
            <a:chOff x="4043154" y="4200624"/>
            <a:chExt cx="333898" cy="393928"/>
          </a:xfrm>
        </p:grpSpPr>
        <p:pic>
          <p:nvPicPr>
            <p:cNvPr id="13" name="Object 21">
              <a:extLst>
                <a:ext uri="{FF2B5EF4-FFF2-40B4-BE49-F238E27FC236}">
                  <a16:creationId xmlns:a16="http://schemas.microsoft.com/office/drawing/2014/main" id="{5890EAAF-6A63-D82C-3FE3-F0F1502990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043154" y="4200624"/>
              <a:ext cx="333898" cy="393928"/>
            </a:xfrm>
            <a:prstGeom prst="rect">
              <a:avLst/>
            </a:prstGeom>
          </p:spPr>
        </p:pic>
      </p:grpSp>
      <p:grpSp>
        <p:nvGrpSpPr>
          <p:cNvPr id="14" name="그룹 1009">
            <a:extLst>
              <a:ext uri="{FF2B5EF4-FFF2-40B4-BE49-F238E27FC236}">
                <a16:creationId xmlns:a16="http://schemas.microsoft.com/office/drawing/2014/main" id="{514420B3-3616-119B-7D89-1DFEA7664259}"/>
              </a:ext>
            </a:extLst>
          </p:cNvPr>
          <p:cNvGrpSpPr/>
          <p:nvPr/>
        </p:nvGrpSpPr>
        <p:grpSpPr>
          <a:xfrm>
            <a:off x="1982409" y="2888764"/>
            <a:ext cx="3160456" cy="681299"/>
            <a:chOff x="3121534" y="4709668"/>
            <a:chExt cx="4740684" cy="1021949"/>
          </a:xfrm>
        </p:grpSpPr>
        <p:pic>
          <p:nvPicPr>
            <p:cNvPr id="15" name="Object 27">
              <a:extLst>
                <a:ext uri="{FF2B5EF4-FFF2-40B4-BE49-F238E27FC236}">
                  <a16:creationId xmlns:a16="http://schemas.microsoft.com/office/drawing/2014/main" id="{22F260C2-E279-3F78-5F06-CF368E22CD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19740000">
              <a:off x="3121534" y="4709668"/>
              <a:ext cx="4740684" cy="1021949"/>
            </a:xfrm>
            <a:prstGeom prst="rect">
              <a:avLst/>
            </a:prstGeom>
          </p:spPr>
        </p:pic>
      </p:grpSp>
      <p:grpSp>
        <p:nvGrpSpPr>
          <p:cNvPr id="16" name="그룹 1010">
            <a:extLst>
              <a:ext uri="{FF2B5EF4-FFF2-40B4-BE49-F238E27FC236}">
                <a16:creationId xmlns:a16="http://schemas.microsoft.com/office/drawing/2014/main" id="{97EE4A8E-E450-89F4-29EC-325E11B28CA6}"/>
              </a:ext>
            </a:extLst>
          </p:cNvPr>
          <p:cNvGrpSpPr/>
          <p:nvPr/>
        </p:nvGrpSpPr>
        <p:grpSpPr>
          <a:xfrm>
            <a:off x="2339786" y="3614286"/>
            <a:ext cx="3160456" cy="681299"/>
            <a:chOff x="3789331" y="5820064"/>
            <a:chExt cx="4740684" cy="1021949"/>
          </a:xfrm>
        </p:grpSpPr>
        <p:pic>
          <p:nvPicPr>
            <p:cNvPr id="17" name="Object 30">
              <a:extLst>
                <a:ext uri="{FF2B5EF4-FFF2-40B4-BE49-F238E27FC236}">
                  <a16:creationId xmlns:a16="http://schemas.microsoft.com/office/drawing/2014/main" id="{C92DC16B-E1CE-DD9E-E7A6-F147E4165C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8820000">
              <a:off x="3789331" y="5820064"/>
              <a:ext cx="4740684" cy="1021949"/>
            </a:xfrm>
            <a:prstGeom prst="rect">
              <a:avLst/>
            </a:prstGeom>
          </p:spPr>
        </p:pic>
      </p:grpSp>
      <p:pic>
        <p:nvPicPr>
          <p:cNvPr id="18" name="Object 38">
            <a:extLst>
              <a:ext uri="{FF2B5EF4-FFF2-40B4-BE49-F238E27FC236}">
                <a16:creationId xmlns:a16="http://schemas.microsoft.com/office/drawing/2014/main" id="{FBFBE8C8-4315-770E-5310-2C87A67A6A7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251449" y="4018983"/>
            <a:ext cx="1058329" cy="317021"/>
          </a:xfrm>
          <a:prstGeom prst="rect">
            <a:avLst/>
          </a:prstGeom>
        </p:spPr>
      </p:pic>
      <p:grpSp>
        <p:nvGrpSpPr>
          <p:cNvPr id="19" name="그룹 1012">
            <a:extLst>
              <a:ext uri="{FF2B5EF4-FFF2-40B4-BE49-F238E27FC236}">
                <a16:creationId xmlns:a16="http://schemas.microsoft.com/office/drawing/2014/main" id="{BF897A90-FD24-CBAD-958B-C8CF96C0A42D}"/>
              </a:ext>
            </a:extLst>
          </p:cNvPr>
          <p:cNvGrpSpPr/>
          <p:nvPr/>
        </p:nvGrpSpPr>
        <p:grpSpPr>
          <a:xfrm rot="21039860">
            <a:off x="6934097" y="5160917"/>
            <a:ext cx="2758595" cy="386682"/>
            <a:chOff x="4043154" y="8421753"/>
            <a:chExt cx="6897671" cy="966871"/>
          </a:xfrm>
        </p:grpSpPr>
        <p:pic>
          <p:nvPicPr>
            <p:cNvPr id="20" name="Object 41">
              <a:extLst>
                <a:ext uri="{FF2B5EF4-FFF2-40B4-BE49-F238E27FC236}">
                  <a16:creationId xmlns:a16="http://schemas.microsoft.com/office/drawing/2014/main" id="{19A45D1E-9D98-8F46-07E5-78DE039B4B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 rot="10800000">
              <a:off x="4043154" y="8421753"/>
              <a:ext cx="6897671" cy="966871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EA7F4D87-833D-5D44-A3B2-289C56402E4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187419" y="1558051"/>
            <a:ext cx="1619934" cy="161993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FC27A26-2333-E505-B7E3-D7C0E3DE5F74}"/>
              </a:ext>
            </a:extLst>
          </p:cNvPr>
          <p:cNvSpPr txBox="1"/>
          <p:nvPr/>
        </p:nvSpPr>
        <p:spPr>
          <a:xfrm>
            <a:off x="5718304" y="3177986"/>
            <a:ext cx="630301" cy="3590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733">
                <a:solidFill>
                  <a:srgbClr val="FF6C73"/>
                </a:solidFill>
                <a:latin typeface="나눔고딕 ExtraBold"/>
                <a:ea typeface="나눔고딕 ExtraBold"/>
              </a:rPr>
              <a:t>서버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E6418A-DF0E-095D-9818-AB8A9DFD31DD}"/>
              </a:ext>
            </a:extLst>
          </p:cNvPr>
          <p:cNvSpPr txBox="1"/>
          <p:nvPr/>
        </p:nvSpPr>
        <p:spPr>
          <a:xfrm>
            <a:off x="2231836" y="2168335"/>
            <a:ext cx="20294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>
                <a:solidFill>
                  <a:srgbClr val="FF6C73"/>
                </a:solidFill>
                <a:latin typeface="나눔고딕 ExtraBold"/>
                <a:ea typeface="나눔고딕 ExtraBold"/>
              </a:rPr>
              <a:t>위치정보 전송 및 요청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B17DF4-F844-EB24-3F68-7FDF191993D1}"/>
              </a:ext>
            </a:extLst>
          </p:cNvPr>
          <p:cNvSpPr txBox="1"/>
          <p:nvPr/>
        </p:nvSpPr>
        <p:spPr>
          <a:xfrm>
            <a:off x="3649153" y="4672775"/>
            <a:ext cx="14528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>
                <a:solidFill>
                  <a:srgbClr val="FF6C73"/>
                </a:solidFill>
                <a:latin typeface="나눔고딕 ExtraBold"/>
                <a:ea typeface="나눔고딕 ExtraBold"/>
              </a:rPr>
              <a:t>기상정보 응답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57F0112-8640-8FDD-1528-83240AADBB4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8994993" y="2670392"/>
            <a:ext cx="1828393" cy="18283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DA419CE-B8B6-9609-5CCB-9BC62DF85DC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5214287" y="4549585"/>
            <a:ext cx="1566198" cy="156619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D2FD304-F4A6-3FB7-CDED-DB459AC47F2B}"/>
              </a:ext>
            </a:extLst>
          </p:cNvPr>
          <p:cNvSpPr txBox="1"/>
          <p:nvPr/>
        </p:nvSpPr>
        <p:spPr>
          <a:xfrm>
            <a:off x="5489386" y="6175186"/>
            <a:ext cx="1093469" cy="3590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733">
                <a:solidFill>
                  <a:srgbClr val="FF6C73"/>
                </a:solidFill>
                <a:latin typeface="나눔고딕 ExtraBold"/>
                <a:ea typeface="나눔고딕 ExtraBold"/>
              </a:rPr>
              <a:t>DataBase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44D9E4-5A18-3EE9-B08B-B9A5C5F460D0}"/>
              </a:ext>
            </a:extLst>
          </p:cNvPr>
          <p:cNvSpPr txBox="1"/>
          <p:nvPr/>
        </p:nvSpPr>
        <p:spPr>
          <a:xfrm>
            <a:off x="8451312" y="4508628"/>
            <a:ext cx="2967159" cy="3590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733" dirty="0">
                <a:solidFill>
                  <a:srgbClr val="FF6C73"/>
                </a:solidFill>
                <a:latin typeface="나눔고딕 ExtraBold"/>
                <a:ea typeface="나눔고딕 ExtraBold"/>
              </a:rPr>
              <a:t>웹 </a:t>
            </a:r>
            <a:r>
              <a:rPr lang="ko-KR" altLang="en-US" sz="1733" dirty="0" err="1">
                <a:solidFill>
                  <a:srgbClr val="FF6C73"/>
                </a:solidFill>
                <a:latin typeface="나눔고딕 ExtraBold"/>
                <a:ea typeface="나눔고딕 ExtraBold"/>
              </a:rPr>
              <a:t>크롤링</a:t>
            </a:r>
            <a:r>
              <a:rPr lang="en-US" altLang="ko-KR" sz="1733" dirty="0">
                <a:solidFill>
                  <a:srgbClr val="FF6C73"/>
                </a:solidFill>
                <a:latin typeface="나눔고딕 ExtraBold"/>
                <a:ea typeface="나눔고딕 ExtraBold"/>
              </a:rPr>
              <a:t>(WEATHER.NAVER)</a:t>
            </a:r>
          </a:p>
        </p:txBody>
      </p:sp>
      <p:sp>
        <p:nvSpPr>
          <p:cNvPr id="29" name="화살표: 왼쪽/오른쪽 28">
            <a:extLst>
              <a:ext uri="{FF2B5EF4-FFF2-40B4-BE49-F238E27FC236}">
                <a16:creationId xmlns:a16="http://schemas.microsoft.com/office/drawing/2014/main" id="{DF86F440-550E-398A-0CF2-1A3364F5D67B}"/>
              </a:ext>
            </a:extLst>
          </p:cNvPr>
          <p:cNvSpPr/>
          <p:nvPr/>
        </p:nvSpPr>
        <p:spPr>
          <a:xfrm rot="16200000">
            <a:off x="5616386" y="3804964"/>
            <a:ext cx="762000" cy="320842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B79984D-B38B-2D75-C7F6-3F1FBD1EF9E7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443" y="4921446"/>
            <a:ext cx="593339" cy="59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72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1.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EC2E6-B21E-394C-9162-8D6CD2C14500}"/>
              </a:ext>
            </a:extLst>
          </p:cNvPr>
          <p:cNvSpPr txBox="1"/>
          <p:nvPr/>
        </p:nvSpPr>
        <p:spPr>
          <a:xfrm>
            <a:off x="808528" y="266548"/>
            <a:ext cx="1928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역할 분배</a:t>
            </a:r>
          </a:p>
        </p:txBody>
      </p:sp>
      <p:grpSp>
        <p:nvGrpSpPr>
          <p:cNvPr id="56" name="그룹 1004">
            <a:extLst>
              <a:ext uri="{FF2B5EF4-FFF2-40B4-BE49-F238E27FC236}">
                <a16:creationId xmlns:a16="http://schemas.microsoft.com/office/drawing/2014/main" id="{5C515FA1-5DC2-D078-3A03-E8DA0B0A3DB0}"/>
              </a:ext>
            </a:extLst>
          </p:cNvPr>
          <p:cNvGrpSpPr/>
          <p:nvPr/>
        </p:nvGrpSpPr>
        <p:grpSpPr>
          <a:xfrm>
            <a:off x="679068" y="1983882"/>
            <a:ext cx="1904261" cy="4000000"/>
            <a:chOff x="1563320" y="3486816"/>
            <a:chExt cx="3427786" cy="6000000"/>
          </a:xfrm>
        </p:grpSpPr>
        <p:pic>
          <p:nvPicPr>
            <p:cNvPr id="57" name="Object 11">
              <a:extLst>
                <a:ext uri="{FF2B5EF4-FFF2-40B4-BE49-F238E27FC236}">
                  <a16:creationId xmlns:a16="http://schemas.microsoft.com/office/drawing/2014/main" id="{DB567B59-25C2-7CBF-1123-BC6E69441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3320" y="3486816"/>
              <a:ext cx="3427786" cy="6000000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</p:grpSp>
      <p:grpSp>
        <p:nvGrpSpPr>
          <p:cNvPr id="58" name="그룹 1004">
            <a:extLst>
              <a:ext uri="{FF2B5EF4-FFF2-40B4-BE49-F238E27FC236}">
                <a16:creationId xmlns:a16="http://schemas.microsoft.com/office/drawing/2014/main" id="{D8C7DD23-CA3B-E91E-AF9B-85530D6BA5BB}"/>
              </a:ext>
            </a:extLst>
          </p:cNvPr>
          <p:cNvGrpSpPr/>
          <p:nvPr/>
        </p:nvGrpSpPr>
        <p:grpSpPr>
          <a:xfrm>
            <a:off x="2915157" y="1983882"/>
            <a:ext cx="1904261" cy="4000000"/>
            <a:chOff x="1563320" y="3486816"/>
            <a:chExt cx="3427786" cy="6000000"/>
          </a:xfrm>
        </p:grpSpPr>
        <p:pic>
          <p:nvPicPr>
            <p:cNvPr id="59" name="Object 11">
              <a:extLst>
                <a:ext uri="{FF2B5EF4-FFF2-40B4-BE49-F238E27FC236}">
                  <a16:creationId xmlns:a16="http://schemas.microsoft.com/office/drawing/2014/main" id="{B4758DA6-3517-03DB-0359-5A86E3E11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3320" y="3486816"/>
              <a:ext cx="3427786" cy="6000000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</p:grpSp>
      <p:grpSp>
        <p:nvGrpSpPr>
          <p:cNvPr id="60" name="그룹 1004">
            <a:extLst>
              <a:ext uri="{FF2B5EF4-FFF2-40B4-BE49-F238E27FC236}">
                <a16:creationId xmlns:a16="http://schemas.microsoft.com/office/drawing/2014/main" id="{47A213C7-5246-80FC-B7A3-9E068F499661}"/>
              </a:ext>
            </a:extLst>
          </p:cNvPr>
          <p:cNvGrpSpPr/>
          <p:nvPr/>
        </p:nvGrpSpPr>
        <p:grpSpPr>
          <a:xfrm>
            <a:off x="5151247" y="1983882"/>
            <a:ext cx="1904261" cy="4000000"/>
            <a:chOff x="1563320" y="3486816"/>
            <a:chExt cx="3427786" cy="6000000"/>
          </a:xfrm>
        </p:grpSpPr>
        <p:pic>
          <p:nvPicPr>
            <p:cNvPr id="61" name="Object 11">
              <a:extLst>
                <a:ext uri="{FF2B5EF4-FFF2-40B4-BE49-F238E27FC236}">
                  <a16:creationId xmlns:a16="http://schemas.microsoft.com/office/drawing/2014/main" id="{06A7DC73-69C3-B424-D523-CB172F545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3320" y="3486816"/>
              <a:ext cx="3427786" cy="6000000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</p:grpSp>
      <p:grpSp>
        <p:nvGrpSpPr>
          <p:cNvPr id="62" name="그룹 1004">
            <a:extLst>
              <a:ext uri="{FF2B5EF4-FFF2-40B4-BE49-F238E27FC236}">
                <a16:creationId xmlns:a16="http://schemas.microsoft.com/office/drawing/2014/main" id="{E94D26B5-7130-5C9A-1170-CCB1F68C22CE}"/>
              </a:ext>
            </a:extLst>
          </p:cNvPr>
          <p:cNvGrpSpPr/>
          <p:nvPr/>
        </p:nvGrpSpPr>
        <p:grpSpPr>
          <a:xfrm>
            <a:off x="7387336" y="1983882"/>
            <a:ext cx="1904261" cy="4000000"/>
            <a:chOff x="1563320" y="3486816"/>
            <a:chExt cx="3427786" cy="6000000"/>
          </a:xfrm>
        </p:grpSpPr>
        <p:pic>
          <p:nvPicPr>
            <p:cNvPr id="63" name="Object 11">
              <a:extLst>
                <a:ext uri="{FF2B5EF4-FFF2-40B4-BE49-F238E27FC236}">
                  <a16:creationId xmlns:a16="http://schemas.microsoft.com/office/drawing/2014/main" id="{31EC09E8-FBAB-80F9-7492-13A7A2D1D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3320" y="3486816"/>
              <a:ext cx="3427786" cy="6000000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</p:grpSp>
      <p:grpSp>
        <p:nvGrpSpPr>
          <p:cNvPr id="64" name="그룹 1004">
            <a:extLst>
              <a:ext uri="{FF2B5EF4-FFF2-40B4-BE49-F238E27FC236}">
                <a16:creationId xmlns:a16="http://schemas.microsoft.com/office/drawing/2014/main" id="{72EEAB51-9AC5-F7B5-72E4-8BFCFCE1699A}"/>
              </a:ext>
            </a:extLst>
          </p:cNvPr>
          <p:cNvGrpSpPr/>
          <p:nvPr/>
        </p:nvGrpSpPr>
        <p:grpSpPr>
          <a:xfrm>
            <a:off x="9623426" y="1983882"/>
            <a:ext cx="1904261" cy="4000000"/>
            <a:chOff x="1563320" y="3486816"/>
            <a:chExt cx="3427786" cy="6000000"/>
          </a:xfrm>
        </p:grpSpPr>
        <p:pic>
          <p:nvPicPr>
            <p:cNvPr id="65" name="Object 11">
              <a:extLst>
                <a:ext uri="{FF2B5EF4-FFF2-40B4-BE49-F238E27FC236}">
                  <a16:creationId xmlns:a16="http://schemas.microsoft.com/office/drawing/2014/main" id="{37166CF1-592D-9FD5-53CD-4F96CF5E7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3320" y="3486816"/>
              <a:ext cx="3427786" cy="6000000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6E0E2C3-0DD6-C60F-A319-050E89F6DF74}"/>
              </a:ext>
            </a:extLst>
          </p:cNvPr>
          <p:cNvSpPr txBox="1"/>
          <p:nvPr/>
        </p:nvSpPr>
        <p:spPr>
          <a:xfrm>
            <a:off x="1210571" y="3915691"/>
            <a:ext cx="90120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김부식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F49F91A-4CE9-71EA-2D33-6E2A714D0BEE}"/>
              </a:ext>
            </a:extLst>
          </p:cNvPr>
          <p:cNvSpPr txBox="1"/>
          <p:nvPr/>
        </p:nvSpPr>
        <p:spPr>
          <a:xfrm>
            <a:off x="5682749" y="3951938"/>
            <a:ext cx="90120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마지우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8F00D19-47B5-CCD2-A2E7-DE201693BF34}"/>
              </a:ext>
            </a:extLst>
          </p:cNvPr>
          <p:cNvSpPr txBox="1"/>
          <p:nvPr/>
        </p:nvSpPr>
        <p:spPr>
          <a:xfrm>
            <a:off x="3446660" y="3951938"/>
            <a:ext cx="90120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차수진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7922FF5-E181-AEC2-69D4-52298CEEBE0B}"/>
              </a:ext>
            </a:extLst>
          </p:cNvPr>
          <p:cNvSpPr txBox="1"/>
          <p:nvPr/>
        </p:nvSpPr>
        <p:spPr>
          <a:xfrm>
            <a:off x="7918839" y="3959658"/>
            <a:ext cx="90120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신현준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2800C17-A3CF-3BE9-433D-05144901E1FE}"/>
              </a:ext>
            </a:extLst>
          </p:cNvPr>
          <p:cNvSpPr txBox="1"/>
          <p:nvPr/>
        </p:nvSpPr>
        <p:spPr>
          <a:xfrm>
            <a:off x="10154929" y="3983882"/>
            <a:ext cx="90120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전영빈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172A4E0-5126-4B55-FE22-32C0B88A0780}"/>
              </a:ext>
            </a:extLst>
          </p:cNvPr>
          <p:cNvSpPr txBox="1"/>
          <p:nvPr/>
        </p:nvSpPr>
        <p:spPr>
          <a:xfrm>
            <a:off x="963059" y="4754860"/>
            <a:ext cx="134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애플리케이션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(Android Studio)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E05B8B7-DDCB-BA3E-9F9D-D44E4E3F08FC}"/>
              </a:ext>
            </a:extLst>
          </p:cNvPr>
          <p:cNvSpPr txBox="1"/>
          <p:nvPr/>
        </p:nvSpPr>
        <p:spPr>
          <a:xfrm>
            <a:off x="5708396" y="4754860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웹 서버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(Spring)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4FA63EF-37D2-7BA7-D32B-5810533D1FCF}"/>
              </a:ext>
            </a:extLst>
          </p:cNvPr>
          <p:cNvSpPr txBox="1"/>
          <p:nvPr/>
        </p:nvSpPr>
        <p:spPr>
          <a:xfrm>
            <a:off x="7943685" y="4754859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웹 </a:t>
            </a:r>
            <a:r>
              <a:rPr lang="ko-KR" altLang="en-US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크롤링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(Java)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D68ACF3-17AD-FB85-8B1F-4C98DE4C44BF}"/>
              </a:ext>
            </a:extLst>
          </p:cNvPr>
          <p:cNvSpPr txBox="1"/>
          <p:nvPr/>
        </p:nvSpPr>
        <p:spPr>
          <a:xfrm>
            <a:off x="10021559" y="4795506"/>
            <a:ext cx="1114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데이터베이스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Mysql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/AWS)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DF0463D-DF7F-AF8F-0004-17F72E776B66}"/>
              </a:ext>
            </a:extLst>
          </p:cNvPr>
          <p:cNvSpPr txBox="1"/>
          <p:nvPr/>
        </p:nvSpPr>
        <p:spPr>
          <a:xfrm>
            <a:off x="3231216" y="4754860"/>
            <a:ext cx="1345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애플리케이션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(Android Studio)</a:t>
            </a: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514E2E4B-1EC9-6FCF-7D30-787FEC20CD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421" y="2662668"/>
            <a:ext cx="982269" cy="982269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B3DC5542-A996-45D5-55E2-3896F300DD2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723" y="2547154"/>
            <a:ext cx="1091485" cy="1091485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6132B7B2-556F-A1E3-3253-85EA9F46769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610" y="2198470"/>
            <a:ext cx="2715232" cy="1874803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E83DA776-4511-3AE1-DCB0-C5A8EB373F5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310" y="2510148"/>
            <a:ext cx="1032882" cy="1128491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633C571F-02F1-BB82-CB2F-E2D342689B2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395" y="2510148"/>
            <a:ext cx="1032882" cy="112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3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B3C4F01-9F88-DA9B-39F2-06D81203D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994A19D-5DE3-4412-ABC3-BB1B63EC7EEC}"/>
              </a:ext>
            </a:extLst>
          </p:cNvPr>
          <p:cNvGrpSpPr/>
          <p:nvPr/>
        </p:nvGrpSpPr>
        <p:grpSpPr>
          <a:xfrm>
            <a:off x="457200" y="552892"/>
            <a:ext cx="4529470" cy="2125877"/>
            <a:chOff x="457200" y="552892"/>
            <a:chExt cx="4529470" cy="212587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8657E-AECC-4306-A173-9F0B6A5EE721}"/>
                </a:ext>
              </a:extLst>
            </p:cNvPr>
            <p:cNvSpPr/>
            <p:nvPr/>
          </p:nvSpPr>
          <p:spPr>
            <a:xfrm>
              <a:off x="609600" y="705292"/>
              <a:ext cx="4377070" cy="1973477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D62DC95-956D-40A3-B32A-BC9BBC3D38F9}"/>
                </a:ext>
              </a:extLst>
            </p:cNvPr>
            <p:cNvSpPr/>
            <p:nvPr/>
          </p:nvSpPr>
          <p:spPr>
            <a:xfrm>
              <a:off x="457200" y="552892"/>
              <a:ext cx="4377070" cy="1973477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488F264-9779-4F5A-BFB9-BE8383D488E8}"/>
                </a:ext>
              </a:extLst>
            </p:cNvPr>
            <p:cNvSpPr txBox="1"/>
            <p:nvPr/>
          </p:nvSpPr>
          <p:spPr>
            <a:xfrm>
              <a:off x="776177" y="868325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Part 2. 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2B036B-204E-48E5-8318-0DDE36B2E006}"/>
                </a:ext>
              </a:extLst>
            </p:cNvPr>
            <p:cNvSpPr txBox="1"/>
            <p:nvPr/>
          </p:nvSpPr>
          <p:spPr>
            <a:xfrm>
              <a:off x="776177" y="1473735"/>
              <a:ext cx="24545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>
                  <a:solidFill>
                    <a:schemeClr val="bg1"/>
                  </a:solidFill>
                </a:rPr>
                <a:t>설계 및 구현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169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EC2E6-B21E-394C-9162-8D6CD2C14500}"/>
              </a:ext>
            </a:extLst>
          </p:cNvPr>
          <p:cNvSpPr txBox="1"/>
          <p:nvPr/>
        </p:nvSpPr>
        <p:spPr>
          <a:xfrm>
            <a:off x="808528" y="266548"/>
            <a:ext cx="3262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전체 시스템 개요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DD1A2F8-7967-3817-BA53-FAC013FB98B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77" y="1033149"/>
            <a:ext cx="10080846" cy="572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0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EC2E6-B21E-394C-9162-8D6CD2C14500}"/>
              </a:ext>
            </a:extLst>
          </p:cNvPr>
          <p:cNvSpPr txBox="1"/>
          <p:nvPr/>
        </p:nvSpPr>
        <p:spPr>
          <a:xfrm>
            <a:off x="808528" y="266548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/>
              <a:t>크롤링</a:t>
            </a:r>
            <a:endParaRPr lang="ko-KR" altLang="en-US" sz="3200" dirty="0"/>
          </a:p>
        </p:txBody>
      </p:sp>
      <p:pic>
        <p:nvPicPr>
          <p:cNvPr id="1025" name="_x563632648">
            <a:extLst>
              <a:ext uri="{FF2B5EF4-FFF2-40B4-BE49-F238E27FC236}">
                <a16:creationId xmlns:a16="http://schemas.microsoft.com/office/drawing/2014/main" id="{4CE68DCE-5E90-B262-4906-8D333BA00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25" y="3830782"/>
            <a:ext cx="4752814" cy="302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E88A1409-1BC9-CD69-03C4-2DD0B6982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6069" y="172258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_x563632432">
            <a:extLst>
              <a:ext uri="{FF2B5EF4-FFF2-40B4-BE49-F238E27FC236}">
                <a16:creationId xmlns:a16="http://schemas.microsoft.com/office/drawing/2014/main" id="{8EEFA643-31CF-E690-3643-7DA389695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686" y="1226257"/>
            <a:ext cx="4173171" cy="280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3C24FD3A-EA1C-34BE-195A-6E666F3AD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3615" y="175512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8" name="_x554299656">
            <a:extLst>
              <a:ext uri="{FF2B5EF4-FFF2-40B4-BE49-F238E27FC236}">
                <a16:creationId xmlns:a16="http://schemas.microsoft.com/office/drawing/2014/main" id="{D5D6E7CC-7E23-A289-FBDF-D809802F4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034" y="1500913"/>
            <a:ext cx="4006749" cy="426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8B52C474-91F3-A372-3490-8E5DB497576E}"/>
              </a:ext>
            </a:extLst>
          </p:cNvPr>
          <p:cNvSpPr/>
          <p:nvPr/>
        </p:nvSpPr>
        <p:spPr>
          <a:xfrm>
            <a:off x="5423997" y="3726383"/>
            <a:ext cx="1270452" cy="48463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E9CC3A7-AC2D-C81E-81C9-26232AF3C15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41" y="2449551"/>
            <a:ext cx="2182610" cy="13641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E6415C-CB06-1376-C857-136E643AF95C}"/>
              </a:ext>
            </a:extLst>
          </p:cNvPr>
          <p:cNvSpPr txBox="1"/>
          <p:nvPr/>
        </p:nvSpPr>
        <p:spPr>
          <a:xfrm>
            <a:off x="5845232" y="5936806"/>
            <a:ext cx="6163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Jsoup</a:t>
            </a:r>
            <a:r>
              <a:rPr lang="en-US" altLang="ko-KR" dirty="0"/>
              <a:t> </a:t>
            </a:r>
            <a:r>
              <a:rPr lang="ko-KR" altLang="en-US" dirty="0"/>
              <a:t>라이브러리를 사용해 네이버의 기상 데이터를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270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1050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A3C6"/>
      </a:accent1>
      <a:accent2>
        <a:srgbClr val="E59619"/>
      </a:accent2>
      <a:accent3>
        <a:srgbClr val="CE2127"/>
      </a:accent3>
      <a:accent4>
        <a:srgbClr val="64A0B2"/>
      </a:accent4>
      <a:accent5>
        <a:srgbClr val="0EAADD"/>
      </a:accent5>
      <a:accent6>
        <a:srgbClr val="BDBAB5"/>
      </a:accent6>
      <a:hlink>
        <a:srgbClr val="262626"/>
      </a:hlink>
      <a:folHlink>
        <a:srgbClr val="262626"/>
      </a:folHlink>
    </a:clrScheme>
    <a:fontScheme name="Times New Roman">
      <a:majorFont>
        <a:latin typeface="Times New Roman"/>
        <a:ea typeface="마루 부리 Beta"/>
        <a:cs typeface=""/>
      </a:majorFont>
      <a:minorFont>
        <a:latin typeface="Times New Roman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</TotalTime>
  <Words>555</Words>
  <Application>Microsoft Office PowerPoint</Application>
  <PresentationFormat>와이드스크린</PresentationFormat>
  <Paragraphs>163</Paragraphs>
  <Slides>30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0" baseType="lpstr">
      <vt:lpstr>G마켓 산스 TTF Bold</vt:lpstr>
      <vt:lpstr>HY헤드라인M</vt:lpstr>
      <vt:lpstr>경기천년제목 Bold</vt:lpstr>
      <vt:lpstr>나눔고딕 ExtraBold</vt:lpstr>
      <vt:lpstr>마루 부리 Beta</vt:lpstr>
      <vt:lpstr>맑은 고딕</vt:lpstr>
      <vt:lpstr>Arial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Kim Bu_Sik</cp:lastModifiedBy>
  <cp:revision>35</cp:revision>
  <dcterms:created xsi:type="dcterms:W3CDTF">2021-05-09T04:08:39Z</dcterms:created>
  <dcterms:modified xsi:type="dcterms:W3CDTF">2022-12-17T10:11:44Z</dcterms:modified>
</cp:coreProperties>
</file>